
<file path=[Content_Types].xml><?xml version="1.0" encoding="utf-8"?>
<Types xmlns="http://schemas.openxmlformats.org/package/2006/content-types">
  <Default Extension="png" ContentType="image/png"/>
  <Default Extension="bmp" ContentType="image/bmp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6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8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9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1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702" r:id="rId2"/>
    <p:sldMasterId id="2147483712" r:id="rId3"/>
    <p:sldMasterId id="2147483760" r:id="rId4"/>
    <p:sldMasterId id="2147483936" r:id="rId5"/>
    <p:sldMasterId id="2147483948" r:id="rId6"/>
    <p:sldMasterId id="2147483961" r:id="rId7"/>
    <p:sldMasterId id="2147483973" r:id="rId8"/>
    <p:sldMasterId id="2147483985" r:id="rId9"/>
    <p:sldMasterId id="2147483997" r:id="rId10"/>
  </p:sldMasterIdLst>
  <p:notesMasterIdLst>
    <p:notesMasterId r:id="rId39"/>
  </p:notesMasterIdLst>
  <p:sldIdLst>
    <p:sldId id="310" r:id="rId11"/>
    <p:sldId id="465" r:id="rId12"/>
    <p:sldId id="466" r:id="rId13"/>
    <p:sldId id="467" r:id="rId14"/>
    <p:sldId id="468" r:id="rId15"/>
    <p:sldId id="469" r:id="rId16"/>
    <p:sldId id="470" r:id="rId17"/>
    <p:sldId id="471" r:id="rId18"/>
    <p:sldId id="472" r:id="rId19"/>
    <p:sldId id="473" r:id="rId20"/>
    <p:sldId id="474" r:id="rId21"/>
    <p:sldId id="461" r:id="rId22"/>
    <p:sldId id="462" r:id="rId23"/>
    <p:sldId id="463" r:id="rId24"/>
    <p:sldId id="464" r:id="rId25"/>
    <p:sldId id="475" r:id="rId26"/>
    <p:sldId id="476" r:id="rId27"/>
    <p:sldId id="477" r:id="rId28"/>
    <p:sldId id="478" r:id="rId29"/>
    <p:sldId id="479" r:id="rId30"/>
    <p:sldId id="480" r:id="rId31"/>
    <p:sldId id="481" r:id="rId32"/>
    <p:sldId id="482" r:id="rId33"/>
    <p:sldId id="483" r:id="rId34"/>
    <p:sldId id="484" r:id="rId35"/>
    <p:sldId id="485" r:id="rId36"/>
    <p:sldId id="399" r:id="rId37"/>
    <p:sldId id="46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C99"/>
    <a:srgbClr val="15C0DA"/>
    <a:srgbClr val="EDF5F5"/>
    <a:srgbClr val="5B9BD5"/>
    <a:srgbClr val="81C240"/>
    <a:srgbClr val="F8C7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48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8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14:48:48.6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74 5142 24575,'-1'-55'0,"-11"-73"0,-7-23 0,9 95 0,4-2 0,-1-61 0,6 16 0,3-86 0,7 135 0,-6 38 0,1-1 0,-1-23 0,-4-581 0,0 604 0,0 1 0,-7-25 0,5 25 0,1-1 0,-2-23 0,5-472 0,-3 491 0,-6-40 0,5 38 0,-3-36 0,7-1163 0,0 1200 0,7-40 0,-4 40 0,1-39 0,-5-613 0,1 644 0,7-40 0,-3 40 0,0-43 0,-6-360-1365,1 421-5461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6B6C16-95D0-4584-8D9C-38A822F90A3B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72CA2E-BA65-4B56-BC3F-52A5D1140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13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b9611e8d5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b9611e8d5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04925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b9611e8d50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2b9611e8d50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3284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Jim</a:t>
            </a:r>
          </a:p>
          <a:p>
            <a:r>
              <a:rPr lang="en-US" dirty="0"/>
              <a:t>Tracy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54AA9-D1C5-4A71-8BC1-393246244D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8229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Jim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54AA9-D1C5-4A71-8BC1-393246244D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8315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54AA9-D1C5-4A71-8BC1-393246244D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272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54AA9-D1C5-4A71-8BC1-393246244D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6632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Jim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54AA9-D1C5-4A71-8BC1-393246244D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5553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Jim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54AA9-D1C5-4A71-8BC1-393246244D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6914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Jim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54AA9-D1C5-4A71-8BC1-393246244D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1855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Tracy</a:t>
            </a:r>
          </a:p>
          <a:p>
            <a:r>
              <a:rPr lang="en-US" dirty="0"/>
              <a:t>Nebraska describes that Colorado’s planned projects will reduce flow at state 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54AA9-D1C5-4A71-8BC1-393246244D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0479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Tracy</a:t>
            </a:r>
          </a:p>
          <a:p>
            <a:r>
              <a:rPr lang="en-US" dirty="0"/>
              <a:t>Statements that construction will begin in 2026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54AA9-D1C5-4A71-8BC1-393246244D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998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6ba4f3871c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" name="Google Shape;215;g26ba4f3871c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Why we are where we are.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72271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Tracy then Jim</a:t>
            </a:r>
          </a:p>
          <a:p>
            <a:r>
              <a:rPr lang="en-US" dirty="0"/>
              <a:t>Potential impacts in Colorado</a:t>
            </a:r>
          </a:p>
          <a:p>
            <a:r>
              <a:rPr lang="en-US" dirty="0"/>
              <a:t>- Junior Recharge – provides replacement water for augmentation plans upstream allowing irrigation</a:t>
            </a:r>
          </a:p>
          <a:p>
            <a:r>
              <a:rPr lang="en-US" dirty="0"/>
              <a:t>- Platte River Recovery – Colorado’s deliveries of recharged water for endangered species in Nebraska</a:t>
            </a:r>
          </a:p>
          <a:p>
            <a:r>
              <a:rPr lang="en-US" dirty="0"/>
              <a:t>- Cascading impacts… dominoes may go upstream, change reservoir releases and fills</a:t>
            </a:r>
          </a:p>
          <a:p>
            <a:r>
              <a:rPr lang="en-US" dirty="0"/>
              <a:t>What things are we doing – the state &amp; lower river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A20F2F-82D1-424C-926A-3B77A52DA5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7684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54AA9-D1C5-4A71-8BC1-393246244D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797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6ba4f3871c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g26ba4f3871c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Why we are where we are.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08566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6ba4f3871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g26ba4f3871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Why we are where we are.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78506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6ba4f3871c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g26ba4f3871c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Why we are where we are.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60004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6ba4f3871c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Google Shape;256;g26ba4f3871c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Why we are where we are.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01710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c472e8060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g2c472e8060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2120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6ba4f3871c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g26ba4f3871c_0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464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6ba4f3871c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" name="Google Shape;279;g26ba4f3871c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3468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bmp"/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bmp"/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479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 Layout">
  <p:cSld name="Custom Layou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1"/>
          <p:cNvSpPr txBox="1">
            <a:spLocks noGrp="1"/>
          </p:cNvSpPr>
          <p:nvPr>
            <p:ph type="title"/>
          </p:nvPr>
        </p:nvSpPr>
        <p:spPr>
          <a:xfrm>
            <a:off x="609600" y="1258205"/>
            <a:ext cx="10972800" cy="922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Source Sans Pro"/>
              <a:buNone/>
              <a:defRPr sz="4800" b="1"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1"/>
          <p:cNvSpPr txBox="1">
            <a:spLocks noGrp="1"/>
          </p:cNvSpPr>
          <p:nvPr>
            <p:ph type="body" idx="1"/>
          </p:nvPr>
        </p:nvSpPr>
        <p:spPr>
          <a:xfrm>
            <a:off x="609600" y="2181198"/>
            <a:ext cx="10972800" cy="3420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548640" marR="0" lvl="0" indent="-274320" algn="l" rtl="0">
              <a:spcBef>
                <a:spcPts val="768"/>
              </a:spcBef>
              <a:spcAft>
                <a:spcPts val="0"/>
              </a:spcAft>
              <a:buClr>
                <a:srgbClr val="516610"/>
              </a:buClr>
              <a:buSzPts val="3200"/>
              <a:buFont typeface="Arial"/>
              <a:buNone/>
              <a:defRPr sz="3840" b="0" i="0" u="none" strike="noStrike" cap="none">
                <a:solidFill>
                  <a:srgbClr val="4F61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097280" marR="0" lvl="1" indent="-434340" algn="l" rtl="0">
              <a:spcBef>
                <a:spcPts val="672"/>
              </a:spcBef>
              <a:spcAft>
                <a:spcPts val="0"/>
              </a:spcAft>
              <a:buClr>
                <a:srgbClr val="4F6128"/>
              </a:buClr>
              <a:buSzPts val="2100"/>
              <a:buFont typeface="Arial"/>
              <a:buChar char="•"/>
              <a:defRPr sz="3360" b="0" i="0" u="none" strike="noStrike" cap="none">
                <a:solidFill>
                  <a:srgbClr val="423C3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645920" marR="0" lvl="2" indent="-411480" algn="l" rtl="0">
              <a:spcBef>
                <a:spcPts val="576"/>
              </a:spcBef>
              <a:spcAft>
                <a:spcPts val="0"/>
              </a:spcAft>
              <a:buClr>
                <a:srgbClr val="4F6128"/>
              </a:buClr>
              <a:buSzPts val="1800"/>
              <a:buFont typeface="Arial"/>
              <a:buChar char="•"/>
              <a:defRPr sz="2880" b="0" i="0" u="none" strike="noStrike" cap="none">
                <a:solidFill>
                  <a:srgbClr val="423C3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194560" marR="0" lvl="3" indent="-388620" algn="l" rtl="0">
              <a:spcBef>
                <a:spcPts val="480"/>
              </a:spcBef>
              <a:spcAft>
                <a:spcPts val="0"/>
              </a:spcAft>
              <a:buClr>
                <a:srgbClr val="4F6128"/>
              </a:buClr>
              <a:buSzPts val="1500"/>
              <a:buFont typeface="Arial"/>
              <a:buChar char="•"/>
              <a:defRPr sz="2400" b="0" i="0" u="none" strike="noStrike" cap="none">
                <a:solidFill>
                  <a:srgbClr val="423C3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743200" marR="0" lvl="4" indent="-388620" algn="l" rtl="0">
              <a:spcBef>
                <a:spcPts val="480"/>
              </a:spcBef>
              <a:spcAft>
                <a:spcPts val="0"/>
              </a:spcAft>
              <a:buClr>
                <a:srgbClr val="4F6128"/>
              </a:buClr>
              <a:buSzPts val="1500"/>
              <a:buFont typeface="Arial"/>
              <a:buChar char="•"/>
              <a:defRPr sz="2400" b="0" i="0" u="none" strike="noStrike" cap="none">
                <a:solidFill>
                  <a:srgbClr val="423C3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291840" marR="0" lvl="5" indent="-42672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840480" marR="0" lvl="6" indent="-42672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389120" marR="0" lvl="7" indent="-42672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937760" marR="0" lvl="8" indent="-42672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160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Heading + Chart">
  <p:cSld name="Heading + Char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2"/>
          <p:cNvSpPr txBox="1">
            <a:spLocks noGrp="1"/>
          </p:cNvSpPr>
          <p:nvPr>
            <p:ph type="title"/>
          </p:nvPr>
        </p:nvSpPr>
        <p:spPr>
          <a:xfrm>
            <a:off x="1060577" y="401032"/>
            <a:ext cx="9448673" cy="8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4F6128"/>
              </a:buClr>
              <a:buSzPts val="3600"/>
              <a:buFont typeface="Source Sans Pro"/>
              <a:buNone/>
              <a:defRPr sz="4320" b="1">
                <a:solidFill>
                  <a:srgbClr val="4F612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2"/>
          <p:cNvSpPr>
            <a:spLocks noGrp="1"/>
          </p:cNvSpPr>
          <p:nvPr>
            <p:ph type="chart" idx="2"/>
          </p:nvPr>
        </p:nvSpPr>
        <p:spPr>
          <a:xfrm>
            <a:off x="1060451" y="1436371"/>
            <a:ext cx="9448800" cy="4659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768"/>
              </a:spcBef>
              <a:spcAft>
                <a:spcPts val="0"/>
              </a:spcAft>
              <a:buClr>
                <a:srgbClr val="516610"/>
              </a:buClr>
              <a:buSzPts val="3200"/>
              <a:buFont typeface="Arial"/>
              <a:buNone/>
              <a:defRPr sz="384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672"/>
              </a:spcBef>
              <a:spcAft>
                <a:spcPts val="0"/>
              </a:spcAft>
              <a:buClr>
                <a:srgbClr val="516610"/>
              </a:buClr>
              <a:buSzPts val="2520"/>
              <a:buFont typeface="Arial"/>
              <a:buChar char="•"/>
              <a:defRPr sz="336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576"/>
              </a:spcBef>
              <a:spcAft>
                <a:spcPts val="0"/>
              </a:spcAft>
              <a:buClr>
                <a:srgbClr val="516610"/>
              </a:buClr>
              <a:buSzPts val="1920"/>
              <a:buFont typeface="Courier New"/>
              <a:buChar char="o"/>
              <a:defRPr sz="288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480"/>
              </a:spcBef>
              <a:spcAft>
                <a:spcPts val="0"/>
              </a:spcAft>
              <a:buClr>
                <a:srgbClr val="516610"/>
              </a:buClr>
              <a:buSzPts val="2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480"/>
              </a:spcBef>
              <a:spcAft>
                <a:spcPts val="0"/>
              </a:spcAft>
              <a:buClr>
                <a:srgbClr val="516610"/>
              </a:buClr>
              <a:buSzPts val="15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14363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p w/ Heading">
  <p:cSld name="Map w/ Heading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3"/>
          <p:cNvSpPr txBox="1">
            <a:spLocks noGrp="1"/>
          </p:cNvSpPr>
          <p:nvPr>
            <p:ph type="title"/>
          </p:nvPr>
        </p:nvSpPr>
        <p:spPr>
          <a:xfrm>
            <a:off x="1060577" y="401032"/>
            <a:ext cx="9448673" cy="8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1A21"/>
              </a:buClr>
              <a:buSzPts val="3600"/>
              <a:buFont typeface="Source Sans Pro"/>
              <a:buNone/>
              <a:defRPr sz="4320" b="1">
                <a:solidFill>
                  <a:srgbClr val="261A2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3"/>
          <p:cNvSpPr>
            <a:spLocks noGrp="1"/>
          </p:cNvSpPr>
          <p:nvPr>
            <p:ph type="pic" idx="2"/>
          </p:nvPr>
        </p:nvSpPr>
        <p:spPr>
          <a:xfrm>
            <a:off x="1060451" y="1346836"/>
            <a:ext cx="9448800" cy="5164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768"/>
              </a:spcBef>
              <a:spcAft>
                <a:spcPts val="0"/>
              </a:spcAft>
              <a:buClr>
                <a:srgbClr val="516610"/>
              </a:buClr>
              <a:buSzPts val="3200"/>
              <a:buFont typeface="Arial"/>
              <a:buNone/>
              <a:defRPr sz="384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672"/>
              </a:spcBef>
              <a:spcAft>
                <a:spcPts val="0"/>
              </a:spcAft>
              <a:buClr>
                <a:srgbClr val="516610"/>
              </a:buClr>
              <a:buSzPts val="2520"/>
              <a:buFont typeface="Arial"/>
              <a:buChar char="•"/>
              <a:defRPr sz="336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576"/>
              </a:spcBef>
              <a:spcAft>
                <a:spcPts val="0"/>
              </a:spcAft>
              <a:buClr>
                <a:srgbClr val="516610"/>
              </a:buClr>
              <a:buSzPts val="1920"/>
              <a:buFont typeface="Courier New"/>
              <a:buChar char="o"/>
              <a:defRPr sz="288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480"/>
              </a:spcBef>
              <a:spcAft>
                <a:spcPts val="0"/>
              </a:spcAft>
              <a:buClr>
                <a:srgbClr val="516610"/>
              </a:buClr>
              <a:buSzPts val="2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480"/>
              </a:spcBef>
              <a:spcAft>
                <a:spcPts val="0"/>
              </a:spcAft>
              <a:buClr>
                <a:srgbClr val="516610"/>
              </a:buClr>
              <a:buSzPts val="15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1411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DB293-C557-31BD-1670-C5A82E5679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8F447E-C0F1-EF59-69E0-6527B609FE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65E713-8F18-F673-1071-312546EB1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0ACD65-9F65-424D-8B6C-6388BE97071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AC25E-E00B-B745-5DBC-70B36E13D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EC6B3C-0459-0D58-F0B1-E58A3F138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EFB70-C636-4BB2-ADED-6800371B12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711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B97D4-06BB-B4F1-B557-18DAD156D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E6D02-0A2D-7046-6101-011F1C9AD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74EB15-A53C-9DE1-4C5C-3C867D2D1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0ACD65-9F65-424D-8B6C-6388BE97071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87C18-2AE1-50B1-20FC-940665B44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65BE4A-4FF8-0265-1658-B3AF68870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EFB70-C636-4BB2-ADED-6800371B12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4412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95C79-33C8-3094-BEAE-6D80B2528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ED66DA-0F91-2B7D-BDAB-733D7EFEC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E8DA6-70EA-B7A9-0747-E12FEA936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0ACD65-9F65-424D-8B6C-6388BE97071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CC4F9-EE3C-ED1F-7E1A-ABFA59B12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E1219-BA95-14D9-7AD7-B10FDC536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EFB70-C636-4BB2-ADED-6800371B12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137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B27D0-E1CA-57D7-AE51-F5110D5C2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49AAA-D0C5-7614-B946-7EEAD8FD45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7172E8-52BC-CDFA-A90C-15EB30DFDA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959879-C640-87E3-F3A7-E62D6A238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0ACD65-9F65-424D-8B6C-6388BE97071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A5795-A432-9290-732B-861E03FE1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ED7FA-918C-E9F1-EAF6-E5B74FF3F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EFB70-C636-4BB2-ADED-6800371B12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36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67896-9E63-916B-228C-C97A8D6E9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F74616-21AC-D6A5-57D1-E357D0A03A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8E0BAA-D824-55E9-266A-6B675BBAB7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C14E80-E66F-87E6-03A0-EE45DB6620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843B07-2CD2-5DB9-0F4F-43337B02F8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610508-C3D4-E40E-BBD0-86E7D92B3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0ACD65-9F65-424D-8B6C-6388BE97071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157F55-4BFA-518D-32E2-21D5C4CAB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D9C5F3-5574-EEC0-9078-FF70FED4F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EFB70-C636-4BB2-ADED-6800371B12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8746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80814-131E-C59C-2E0A-40D3F45B5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BDF1D7-D8F3-39FF-F956-C056C9E2A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0ACD65-9F65-424D-8B6C-6388BE97071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8767BE-C793-E6D5-725B-16E49D85C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31E6EA-E923-6C88-D09D-8427E243E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EFB70-C636-4BB2-ADED-6800371B12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1608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44F0FC-7734-49F5-9CAB-2E2A52022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0ACD65-9F65-424D-8B6C-6388BE97071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9BCA0D-13FD-6656-A1A9-26790F9C6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55EF46-0B2E-E2B9-8AA0-4C3660500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EFB70-C636-4BB2-ADED-6800371B12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843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3805" y="2494733"/>
            <a:ext cx="10364391" cy="1470049"/>
          </a:xfrm>
        </p:spPr>
        <p:txBody>
          <a:bodyPr anchor="b"/>
          <a:lstStyle/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099" y="4071938"/>
            <a:ext cx="8533804" cy="1567160"/>
          </a:xfrm>
          <a:prstGeom prst="rect">
            <a:avLst/>
          </a:prstGeom>
        </p:spPr>
        <p:txBody>
          <a:bodyPr vert="horz" anchor="t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6078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62593-447B-21A7-FD58-0E2EA9798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62621-494B-2CE5-2BE0-BA3B858EF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91B6E1-669B-1BBE-F495-B0C9219379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167D76-D75A-2463-8945-C63C109CF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0ACD65-9F65-424D-8B6C-6388BE97071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9025C-B15F-134A-0581-21E171A82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02D781-3EE8-7D02-0C12-C14926213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EFB70-C636-4BB2-ADED-6800371B12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8382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528A4-0855-96B2-1DF3-FF11BF5DD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555E07-D212-BE66-0057-E9F4C9B64D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E627CF-28B2-1E86-1810-3B615DE093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3492F-4313-D8F9-EF19-F732C838F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0ACD65-9F65-424D-8B6C-6388BE97071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07FB80-0649-5CB6-E0E2-110821BD4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B19A5D-F039-2261-2D79-11FDBBA03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EFB70-C636-4BB2-ADED-6800371B12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4572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93DEC-6ACB-3CF7-ABC4-B7986A543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3BBD1A-C9FC-E8D2-8DBA-67BF4AF3EC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4EFF9-5411-955D-750D-A9545A925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0ACD65-9F65-424D-8B6C-6388BE97071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D9D04-58E7-7ECD-A307-1A87F2785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C01F9-63CC-089B-6D7F-BA76B28DF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EFB70-C636-4BB2-ADED-6800371B12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8339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B240B0-5941-E848-6203-62921D2837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9A46F-6EAE-27EB-9FCB-539EDD145D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CB7FA1-B4A5-F0F6-E111-B86E04DED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0ACD65-9F65-424D-8B6C-6388BE97071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B0D54-940D-CB5F-1974-8C84E0A18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29DF1-30B0-E5FA-FB4B-EAC0A146C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EFB70-C636-4BB2-ADED-6800371B12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8407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4980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57228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01619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52634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77426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3960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5313" y="2786064"/>
            <a:ext cx="11001375" cy="1626319"/>
          </a:xfrm>
        </p:spPr>
        <p:txBody>
          <a:bodyPr/>
          <a:lstStyle/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7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42326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26165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47166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6825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13641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pPr defTabSz="1219170">
              <a:buClr>
                <a:srgbClr val="000000"/>
              </a:buClr>
            </a:pPr>
            <a:endParaRPr lang="en-US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pPr defTabSz="1219170">
              <a:buClr>
                <a:srgbClr val="000000"/>
              </a:buClr>
            </a:pPr>
            <a:endParaRPr lang="en-US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16042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6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7"/>
          <p:cNvSpPr txBox="1"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3pPr>
            <a:lvl4pPr lvl="3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40" name="Google Shape;140;p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pPr defTabSz="1219170"/>
            <a:endParaRPr lang="en-US" kern="0"/>
          </a:p>
        </p:txBody>
      </p:sp>
      <p:sp>
        <p:nvSpPr>
          <p:cNvPr id="141" name="Google Shape;141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pPr defTabSz="1219170"/>
            <a:endParaRPr lang="en-US" kern="0"/>
          </a:p>
        </p:txBody>
      </p:sp>
      <p:sp>
        <p:nvSpPr>
          <p:cNvPr id="142" name="Google Shape;142;p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219170"/>
            <a:fld id="{00000000-1234-1234-1234-123412341234}" type="slidenum">
              <a:rPr lang="en" kern="0" smtClean="0"/>
              <a:pPr defTabSz="1219170"/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2469510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2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pPr defTabSz="1219170"/>
            <a:endParaRPr lang="en-US" kern="0"/>
          </a:p>
        </p:txBody>
      </p:sp>
      <p:sp>
        <p:nvSpPr>
          <p:cNvPr id="147" name="Google Shape;147;p2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pPr defTabSz="1219170"/>
            <a:endParaRPr lang="en-US" kern="0"/>
          </a:p>
        </p:txBody>
      </p:sp>
      <p:sp>
        <p:nvSpPr>
          <p:cNvPr id="148" name="Google Shape;148;p2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219170"/>
            <a:fld id="{00000000-1234-1234-1234-123412341234}" type="slidenum">
              <a:rPr lang="en" kern="0" smtClean="0"/>
              <a:pPr defTabSz="1219170"/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7885404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9"/>
          <p:cNvSpPr txBox="1">
            <a:spLocks noGrp="1"/>
          </p:cNvSpPr>
          <p:nvPr>
            <p:ph type="title"/>
          </p:nvPr>
        </p:nvSpPr>
        <p:spPr>
          <a:xfrm>
            <a:off x="831851" y="1709737"/>
            <a:ext cx="10515600" cy="28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6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9"/>
          <p:cNvSpPr txBox="1"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400">
                <a:solidFill>
                  <a:srgbClr val="888888"/>
                </a:solidFill>
              </a:defRPr>
            </a:lvl1pPr>
            <a:lvl2pPr marL="121917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2000">
                <a:solidFill>
                  <a:srgbClr val="888888"/>
                </a:solidFill>
              </a:defRPr>
            </a:lvl2pPr>
            <a:lvl3pPr marL="1828754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3pPr>
            <a:lvl4pPr marL="2438339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4pPr>
            <a:lvl5pPr marL="3047924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5pPr>
            <a:lvl6pPr marL="3657509" lvl="5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6pPr>
            <a:lvl7pPr marL="4267093" lvl="6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7pPr>
            <a:lvl8pPr marL="4876678" lvl="7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8pPr>
            <a:lvl9pPr marL="5486263" lvl="8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2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pPr defTabSz="1219170"/>
            <a:endParaRPr lang="en-US" kern="0"/>
          </a:p>
        </p:txBody>
      </p:sp>
      <p:sp>
        <p:nvSpPr>
          <p:cNvPr id="153" name="Google Shape;153;p2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pPr defTabSz="1219170"/>
            <a:endParaRPr lang="en-US" kern="0"/>
          </a:p>
        </p:txBody>
      </p:sp>
      <p:sp>
        <p:nvSpPr>
          <p:cNvPr id="154" name="Google Shape;154;p2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219170"/>
            <a:fld id="{00000000-1234-1234-1234-123412341234}" type="slidenum">
              <a:rPr lang="en" kern="0" smtClean="0"/>
              <a:pPr defTabSz="1219170"/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3827263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9" name="Google Shape;159;p3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pPr defTabSz="1219170"/>
            <a:endParaRPr lang="en-US" kern="0"/>
          </a:p>
        </p:txBody>
      </p:sp>
      <p:sp>
        <p:nvSpPr>
          <p:cNvPr id="160" name="Google Shape;160;p3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pPr defTabSz="1219170"/>
            <a:endParaRPr lang="en-US" kern="0"/>
          </a:p>
        </p:txBody>
      </p:sp>
      <p:sp>
        <p:nvSpPr>
          <p:cNvPr id="161" name="Google Shape;161;p3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219170"/>
            <a:fld id="{00000000-1234-1234-1234-123412341234}" type="slidenum">
              <a:rPr lang="en" kern="0" smtClean="0"/>
              <a:pPr defTabSz="1219170"/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498460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51851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8000" cy="8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1pPr>
            <a:lvl2pPr marL="121917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828754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3pPr>
            <a:lvl4pPr marL="2438339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3047924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3657509" lvl="5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7093" lvl="6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6678" lvl="7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6263" lvl="8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165" name="Google Shape;165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8000" cy="36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6" name="Google Shape;166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200" cy="8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1pPr>
            <a:lvl2pPr marL="121917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828754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3pPr>
            <a:lvl4pPr marL="2438339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3047924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3657509" lvl="5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7093" lvl="6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6678" lvl="7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6263" lvl="8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167" name="Google Shape;167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200" cy="36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p3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pPr defTabSz="1219170"/>
            <a:endParaRPr lang="en-US" kern="0"/>
          </a:p>
        </p:txBody>
      </p:sp>
      <p:sp>
        <p:nvSpPr>
          <p:cNvPr id="169" name="Google Shape;169;p3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pPr defTabSz="1219170"/>
            <a:endParaRPr lang="en-US" kern="0"/>
          </a:p>
        </p:txBody>
      </p:sp>
      <p:sp>
        <p:nvSpPr>
          <p:cNvPr id="170" name="Google Shape;170;p3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219170"/>
            <a:fld id="{00000000-1234-1234-1234-123412341234}" type="slidenum">
              <a:rPr lang="en" kern="0" smtClean="0"/>
              <a:pPr defTabSz="1219170"/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28536771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3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pPr defTabSz="1219170"/>
            <a:endParaRPr lang="en-US" kern="0"/>
          </a:p>
        </p:txBody>
      </p:sp>
      <p:sp>
        <p:nvSpPr>
          <p:cNvPr id="174" name="Google Shape;174;p3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pPr defTabSz="1219170"/>
            <a:endParaRPr lang="en-US" kern="0"/>
          </a:p>
        </p:txBody>
      </p:sp>
      <p:sp>
        <p:nvSpPr>
          <p:cNvPr id="175" name="Google Shape;175;p3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219170"/>
            <a:fld id="{00000000-1234-1234-1234-123412341234}" type="slidenum">
              <a:rPr lang="en" kern="0" smtClean="0"/>
              <a:pPr defTabSz="1219170"/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33661297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pPr defTabSz="1219170"/>
            <a:endParaRPr lang="en-US" kern="0"/>
          </a:p>
        </p:txBody>
      </p:sp>
      <p:sp>
        <p:nvSpPr>
          <p:cNvPr id="178" name="Google Shape;178;p3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pPr defTabSz="1219170"/>
            <a:endParaRPr lang="en-US" kern="0"/>
          </a:p>
        </p:txBody>
      </p:sp>
      <p:sp>
        <p:nvSpPr>
          <p:cNvPr id="179" name="Google Shape;179;p3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219170"/>
            <a:fld id="{00000000-1234-1234-1234-123412341234}" type="slidenum">
              <a:rPr lang="en" kern="0" smtClean="0"/>
              <a:pPr defTabSz="1219170"/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26306216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000" cy="16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400" cy="48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507987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1pPr>
            <a:lvl2pPr marL="1219170" lvl="1" indent="-48258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800"/>
            </a:lvl2pPr>
            <a:lvl3pPr marL="1828754" lvl="2" indent="-4571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3pPr>
            <a:lvl4pPr marL="2438339" lvl="3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4pPr>
            <a:lvl5pPr marL="3047924" lvl="4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5pPr>
            <a:lvl6pPr marL="3657509" lvl="5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6pPr>
            <a:lvl7pPr marL="4267093" lvl="6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7pPr>
            <a:lvl8pPr marL="4876678" lvl="7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8pPr>
            <a:lvl9pPr marL="5486263" lvl="8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9pPr>
          </a:lstStyle>
          <a:p>
            <a:endParaRPr/>
          </a:p>
        </p:txBody>
      </p:sp>
      <p:sp>
        <p:nvSpPr>
          <p:cNvPr id="183" name="Google Shape;183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000" cy="38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1pPr>
            <a:lvl2pPr marL="121917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2pPr>
            <a:lvl3pPr marL="1828754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3pPr>
            <a:lvl4pPr marL="2438339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4pPr>
            <a:lvl5pPr marL="3047924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5pPr>
            <a:lvl6pPr marL="3657509" lvl="5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6pPr>
            <a:lvl7pPr marL="4267093" lvl="6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7pPr>
            <a:lvl8pPr marL="4876678" lvl="7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8pPr>
            <a:lvl9pPr marL="5486263" lvl="8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184" name="Google Shape;184;p3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pPr defTabSz="1219170"/>
            <a:endParaRPr lang="en-US" kern="0"/>
          </a:p>
        </p:txBody>
      </p:sp>
      <p:sp>
        <p:nvSpPr>
          <p:cNvPr id="185" name="Google Shape;185;p3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pPr defTabSz="1219170"/>
            <a:endParaRPr lang="en-US" kern="0"/>
          </a:p>
        </p:txBody>
      </p:sp>
      <p:sp>
        <p:nvSpPr>
          <p:cNvPr id="186" name="Google Shape;186;p3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219170"/>
            <a:fld id="{00000000-1234-1234-1234-123412341234}" type="slidenum">
              <a:rPr lang="en" kern="0" smtClean="0"/>
              <a:pPr defTabSz="1219170"/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36875705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000" cy="16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400" cy="4873600"/>
          </a:xfrm>
          <a:prstGeom prst="rect">
            <a:avLst/>
          </a:prstGeom>
          <a:noFill/>
          <a:ln>
            <a:noFill/>
          </a:ln>
        </p:spPr>
      </p:sp>
      <p:sp>
        <p:nvSpPr>
          <p:cNvPr id="190" name="Google Shape;190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000" cy="38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1pPr>
            <a:lvl2pPr marL="121917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2pPr>
            <a:lvl3pPr marL="1828754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3pPr>
            <a:lvl4pPr marL="2438339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4pPr>
            <a:lvl5pPr marL="3047924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5pPr>
            <a:lvl6pPr marL="3657509" lvl="5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6pPr>
            <a:lvl7pPr marL="4267093" lvl="6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7pPr>
            <a:lvl8pPr marL="4876678" lvl="7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8pPr>
            <a:lvl9pPr marL="5486263" lvl="8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191" name="Google Shape;191;p3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pPr defTabSz="1219170"/>
            <a:endParaRPr lang="en-US" kern="0"/>
          </a:p>
        </p:txBody>
      </p:sp>
      <p:sp>
        <p:nvSpPr>
          <p:cNvPr id="192" name="Google Shape;192;p3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pPr defTabSz="1219170"/>
            <a:endParaRPr lang="en-US" kern="0"/>
          </a:p>
        </p:txBody>
      </p:sp>
      <p:sp>
        <p:nvSpPr>
          <p:cNvPr id="193" name="Google Shape;193;p3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219170"/>
            <a:fld id="{00000000-1234-1234-1234-123412341234}" type="slidenum">
              <a:rPr lang="en" kern="0" smtClean="0"/>
              <a:pPr defTabSz="1219170"/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6813365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36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7" name="Google Shape;197;p3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pPr defTabSz="1219170"/>
            <a:endParaRPr lang="en-US" kern="0"/>
          </a:p>
        </p:txBody>
      </p:sp>
      <p:sp>
        <p:nvSpPr>
          <p:cNvPr id="198" name="Google Shape;198;p3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pPr defTabSz="1219170"/>
            <a:endParaRPr lang="en-US" kern="0"/>
          </a:p>
        </p:txBody>
      </p:sp>
      <p:sp>
        <p:nvSpPr>
          <p:cNvPr id="199" name="Google Shape;199;p3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219170"/>
            <a:fld id="{00000000-1234-1234-1234-123412341234}" type="slidenum">
              <a:rPr lang="en" kern="0" smtClean="0"/>
              <a:pPr defTabSz="1219170"/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20394930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7"/>
          <p:cNvSpPr txBox="1">
            <a:spLocks noGrp="1"/>
          </p:cNvSpPr>
          <p:nvPr>
            <p:ph type="title"/>
          </p:nvPr>
        </p:nvSpPr>
        <p:spPr>
          <a:xfrm rot="5400000">
            <a:off x="7133400" y="1956725"/>
            <a:ext cx="5812000" cy="26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37"/>
          <p:cNvSpPr txBox="1">
            <a:spLocks noGrp="1"/>
          </p:cNvSpPr>
          <p:nvPr>
            <p:ph type="body" idx="1"/>
          </p:nvPr>
        </p:nvSpPr>
        <p:spPr>
          <a:xfrm rot="5400000">
            <a:off x="1799300" y="-596075"/>
            <a:ext cx="5812000" cy="7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3" name="Google Shape;203;p3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pPr defTabSz="1219170"/>
            <a:endParaRPr lang="en-US" kern="0"/>
          </a:p>
        </p:txBody>
      </p:sp>
      <p:sp>
        <p:nvSpPr>
          <p:cNvPr id="204" name="Google Shape;204;p3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pPr defTabSz="1219170"/>
            <a:endParaRPr lang="en-US" kern="0"/>
          </a:p>
        </p:txBody>
      </p:sp>
      <p:sp>
        <p:nvSpPr>
          <p:cNvPr id="205" name="Google Shape;205;p3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219170"/>
            <a:fld id="{00000000-1234-1234-1234-123412341234}" type="slidenum">
              <a:rPr lang="en" kern="0" smtClean="0"/>
              <a:pPr defTabSz="1219170"/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15354513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3pPr>
            <a:lvl4pPr lvl="3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endParaRPr lang="en-US" kern="0"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endParaRPr lang="en-US" kern="0"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15019824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endParaRPr lang="en-US" kern="0"/>
          </a:p>
        </p:txBody>
      </p:sp>
      <p:sp>
        <p:nvSpPr>
          <p:cNvPr id="72" name="Google Shape;72;p1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endParaRPr lang="en-US" kern="0"/>
          </a:p>
        </p:txBody>
      </p:sp>
      <p:sp>
        <p:nvSpPr>
          <p:cNvPr id="73" name="Google Shape;73;p1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31484252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xfrm>
            <a:off x="831851" y="1709737"/>
            <a:ext cx="10515600" cy="28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400">
                <a:solidFill>
                  <a:srgbClr val="888888"/>
                </a:solidFill>
              </a:defRPr>
            </a:lvl1pPr>
            <a:lvl2pPr marL="121917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2000">
                <a:solidFill>
                  <a:srgbClr val="888888"/>
                </a:solidFill>
              </a:defRPr>
            </a:lvl2pPr>
            <a:lvl3pPr marL="1828754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3pPr>
            <a:lvl4pPr marL="2438339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4pPr>
            <a:lvl5pPr marL="3047924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5pPr>
            <a:lvl6pPr marL="3657509" lvl="5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6pPr>
            <a:lvl7pPr marL="4267093" lvl="6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7pPr>
            <a:lvl8pPr marL="4876678" lvl="7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8pPr>
            <a:lvl9pPr marL="5486263" lvl="8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endParaRPr lang="en-US" kern="0"/>
          </a:p>
        </p:txBody>
      </p:sp>
      <p:sp>
        <p:nvSpPr>
          <p:cNvPr id="78" name="Google Shape;78;p1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endParaRPr lang="en-US" kern="0"/>
          </a:p>
        </p:txBody>
      </p:sp>
      <p:sp>
        <p:nvSpPr>
          <p:cNvPr id="79" name="Google Shape;79;p1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2345306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6812" y="1232300"/>
            <a:ext cx="10364391" cy="1470049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err="1" smtClean="0"/>
              <a:t>MasterTitleEven</a:t>
            </a:r>
            <a:r>
              <a:rPr lang="en-US" dirty="0" smtClean="0"/>
              <a:t>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100" y="4071938"/>
            <a:ext cx="8533804" cy="1567160"/>
          </a:xfrm>
          <a:prstGeom prst="rect">
            <a:avLst/>
          </a:prstGeom>
        </p:spPr>
        <p:txBody>
          <a:bodyPr vert="horz" anchor="t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321473" indent="0" algn="ctr">
              <a:buNone/>
              <a:defRPr/>
            </a:lvl2pPr>
            <a:lvl3pPr marL="642947" indent="0" algn="ctr">
              <a:buNone/>
              <a:defRPr/>
            </a:lvl3pPr>
            <a:lvl4pPr marL="964420" indent="0" algn="ctr">
              <a:buNone/>
              <a:defRPr/>
            </a:lvl4pPr>
            <a:lvl5pPr marL="1285894" indent="0" algn="ctr">
              <a:buNone/>
              <a:defRPr/>
            </a:lvl5pPr>
            <a:lvl6pPr marL="1607367" indent="0" algn="ctr">
              <a:buNone/>
              <a:defRPr/>
            </a:lvl6pPr>
            <a:lvl7pPr marL="1928840" indent="0" algn="ctr">
              <a:buNone/>
              <a:defRPr/>
            </a:lvl7pPr>
            <a:lvl8pPr marL="2250314" indent="0" algn="ctr">
              <a:buNone/>
              <a:defRPr/>
            </a:lvl8pPr>
            <a:lvl9pPr marL="2571787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6046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endParaRPr lang="en-US" kern="0"/>
          </a:p>
        </p:txBody>
      </p:sp>
      <p:sp>
        <p:nvSpPr>
          <p:cNvPr id="85" name="Google Shape;85;p1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endParaRPr lang="en-US" kern="0"/>
          </a:p>
        </p:txBody>
      </p:sp>
      <p:sp>
        <p:nvSpPr>
          <p:cNvPr id="86" name="Google Shape;86;p1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10043220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8000" cy="8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1pPr>
            <a:lvl2pPr marL="121917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828754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3pPr>
            <a:lvl4pPr marL="2438339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3047924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3657509" lvl="5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7093" lvl="6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6678" lvl="7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6263" lvl="8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8000" cy="36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200" cy="8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1pPr>
            <a:lvl2pPr marL="121917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828754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3pPr>
            <a:lvl4pPr marL="2438339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3047924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3657509" lvl="5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7093" lvl="6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6678" lvl="7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6263" lvl="8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200" cy="36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endParaRPr lang="en-US" kern="0"/>
          </a:p>
        </p:txBody>
      </p:sp>
      <p:sp>
        <p:nvSpPr>
          <p:cNvPr id="94" name="Google Shape;94;p1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endParaRPr lang="en-US" kern="0"/>
          </a:p>
        </p:txBody>
      </p:sp>
      <p:sp>
        <p:nvSpPr>
          <p:cNvPr id="95" name="Google Shape;95;p1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37429344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endParaRPr lang="en-US" kern="0"/>
          </a:p>
        </p:txBody>
      </p:sp>
      <p:sp>
        <p:nvSpPr>
          <p:cNvPr id="99" name="Google Shape;99;p2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endParaRPr lang="en-US" kern="0"/>
          </a:p>
        </p:txBody>
      </p:sp>
      <p:sp>
        <p:nvSpPr>
          <p:cNvPr id="100" name="Google Shape;100;p2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33110501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endParaRPr lang="en-US" kern="0"/>
          </a:p>
        </p:txBody>
      </p:sp>
      <p:sp>
        <p:nvSpPr>
          <p:cNvPr id="103" name="Google Shape;103;p2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endParaRPr lang="en-US" kern="0"/>
          </a:p>
        </p:txBody>
      </p:sp>
      <p:sp>
        <p:nvSpPr>
          <p:cNvPr id="104" name="Google Shape;104;p2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41022369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000" cy="16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400" cy="48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507987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1pPr>
            <a:lvl2pPr marL="1219170" lvl="1" indent="-48258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800"/>
            </a:lvl2pPr>
            <a:lvl3pPr marL="1828754" lvl="2" indent="-4571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3pPr>
            <a:lvl4pPr marL="2438339" lvl="3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4pPr>
            <a:lvl5pPr marL="3047924" lvl="4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5pPr>
            <a:lvl6pPr marL="3657509" lvl="5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6pPr>
            <a:lvl7pPr marL="4267093" lvl="6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7pPr>
            <a:lvl8pPr marL="4876678" lvl="7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8pPr>
            <a:lvl9pPr marL="5486263" lvl="8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000" cy="38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1pPr>
            <a:lvl2pPr marL="121917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2pPr>
            <a:lvl3pPr marL="1828754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3pPr>
            <a:lvl4pPr marL="2438339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4pPr>
            <a:lvl5pPr marL="3047924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5pPr>
            <a:lvl6pPr marL="3657509" lvl="5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6pPr>
            <a:lvl7pPr marL="4267093" lvl="6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7pPr>
            <a:lvl8pPr marL="4876678" lvl="7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8pPr>
            <a:lvl9pPr marL="5486263" lvl="8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endParaRPr lang="en-US" kern="0"/>
          </a:p>
        </p:txBody>
      </p:sp>
      <p:sp>
        <p:nvSpPr>
          <p:cNvPr id="110" name="Google Shape;110;p2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endParaRPr lang="en-US" kern="0"/>
          </a:p>
        </p:txBody>
      </p:sp>
      <p:sp>
        <p:nvSpPr>
          <p:cNvPr id="111" name="Google Shape;111;p2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26335027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000" cy="16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400" cy="4873600"/>
          </a:xfrm>
          <a:prstGeom prst="rect">
            <a:avLst/>
          </a:prstGeom>
          <a:noFill/>
          <a:ln>
            <a:noFill/>
          </a:ln>
        </p:spPr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000" cy="38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1pPr>
            <a:lvl2pPr marL="121917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2pPr>
            <a:lvl3pPr marL="1828754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3pPr>
            <a:lvl4pPr marL="2438339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4pPr>
            <a:lvl5pPr marL="3047924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5pPr>
            <a:lvl6pPr marL="3657509" lvl="5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6pPr>
            <a:lvl7pPr marL="4267093" lvl="6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7pPr>
            <a:lvl8pPr marL="4876678" lvl="7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8pPr>
            <a:lvl9pPr marL="5486263" lvl="8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endParaRPr lang="en-US" kern="0"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endParaRPr lang="en-US" kern="0"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12897377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endParaRPr lang="en-US" kern="0"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endParaRPr lang="en-US" kern="0"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27955522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 rot="5400000">
            <a:off x="7133400" y="1956725"/>
            <a:ext cx="5812000" cy="26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body" idx="1"/>
          </p:nvPr>
        </p:nvSpPr>
        <p:spPr>
          <a:xfrm rot="5400000">
            <a:off x="1799300" y="-596075"/>
            <a:ext cx="5812000" cy="7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endParaRPr lang="en-US" kern="0"/>
          </a:p>
        </p:txBody>
      </p:sp>
      <p:sp>
        <p:nvSpPr>
          <p:cNvPr id="129" name="Google Shape;129;p2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endParaRPr lang="en-US" kern="0"/>
          </a:p>
        </p:txBody>
      </p:sp>
      <p:sp>
        <p:nvSpPr>
          <p:cNvPr id="130" name="Google Shape;130;p2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35821547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CE02C-6EC6-4E09-BC2C-9FDED4DE236E}" type="datetimeFigureOut"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3DED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2049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F36E1-9596-4E98-8786-4A17C5D29C65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3DED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3DED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799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5313" y="2786065"/>
            <a:ext cx="11001375" cy="1626319"/>
          </a:xfrm>
        </p:spPr>
        <p:txBody>
          <a:bodyPr/>
          <a:lstStyle/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099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4D1A55-63BC-4BA2-9538-7DDEADA10621}" type="datetimeFigureOut"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3DED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0737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01ABB-8821-4BF5-97A9-E1A66ACAEAA9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3DED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3DED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0476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C37B1C-D4A1-4A4F-A470-80868146AFC5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3DED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3DED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5808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1D1B9-F39E-471E-80A9-595CAA5664AD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3DED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3DED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2190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CEABC-E2B9-4606-A74F-CB06AF596887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3DED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3DED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6495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8850A0-01A3-4F4E-AA52-F716A9BFD4EB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3DED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455F5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610731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11CCA-BB49-46C7-A0E2-F42339750F9A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19050" dist="63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19050" dist="63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3DED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8164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075A7A-4A9A-410F-B848-AB998ACC9419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3DED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3DED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6581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5F3E88-2D66-4D17-B0FA-EA13CB20B2FF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3DED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3DED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3858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3FB594-3192-49D9-A714-3F1B454D9A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95CBD-27BF-4DEF-A9CF-3FBBC81287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453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87145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3FB594-3192-49D9-A714-3F1B454D9A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95CBD-27BF-4DEF-A9CF-3FBBC81287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8976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3FB594-3192-49D9-A714-3F1B454D9A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95CBD-27BF-4DEF-A9CF-3FBBC81287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716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3FB594-3192-49D9-A714-3F1B454D9A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95CBD-27BF-4DEF-A9CF-3FBBC81287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0443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3FB594-3192-49D9-A714-3F1B454D9A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95CBD-27BF-4DEF-A9CF-3FBBC81287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2296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3FB594-3192-49D9-A714-3F1B454D9A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95CBD-27BF-4DEF-A9CF-3FBBC81287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6740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3FB594-3192-49D9-A714-3F1B454D9A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95CBD-27BF-4DEF-A9CF-3FBBC81287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8723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3FB594-3192-49D9-A714-3F1B454D9A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95CBD-27BF-4DEF-A9CF-3FBBC81287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0940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3FB594-3192-49D9-A714-3F1B454D9A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95CBD-27BF-4DEF-A9CF-3FBBC81287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2998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3FB594-3192-49D9-A714-3F1B454D9A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95CBD-27BF-4DEF-A9CF-3FBBC81287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7228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3FB594-3192-49D9-A714-3F1B454D9A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95CBD-27BF-4DEF-A9CF-3FBBC81287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339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Title and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1"/>
          <p:cNvSpPr txBox="1">
            <a:spLocks noGrp="1"/>
          </p:cNvSpPr>
          <p:nvPr>
            <p:ph type="title"/>
          </p:nvPr>
        </p:nvSpPr>
        <p:spPr>
          <a:xfrm>
            <a:off x="609600" y="1258205"/>
            <a:ext cx="10972800" cy="922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Source Sans Pro"/>
              <a:buNone/>
              <a:defRPr sz="48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1"/>
          <p:cNvSpPr txBox="1">
            <a:spLocks noGrp="1"/>
          </p:cNvSpPr>
          <p:nvPr>
            <p:ph type="body" idx="1"/>
          </p:nvPr>
        </p:nvSpPr>
        <p:spPr>
          <a:xfrm>
            <a:off x="609600" y="2181198"/>
            <a:ext cx="10972800" cy="3420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548640" marR="0" lvl="0" indent="-518160" algn="l" rtl="0">
              <a:spcBef>
                <a:spcPts val="768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Char char="•"/>
              <a:defRPr sz="3840" b="0" i="0" u="none" strike="noStrike" cap="none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097280" marR="0" lvl="1" indent="-434340" algn="l" rtl="0">
              <a:spcBef>
                <a:spcPts val="672"/>
              </a:spcBef>
              <a:spcAft>
                <a:spcPts val="0"/>
              </a:spcAft>
              <a:buClr>
                <a:srgbClr val="3F3F3F"/>
              </a:buClr>
              <a:buSzPts val="2100"/>
              <a:buFont typeface="Arial"/>
              <a:buChar char="•"/>
              <a:defRPr sz="3360" b="0" i="0" u="none" strike="noStrike" cap="none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645920" marR="0" lvl="2" indent="-411480" algn="l" rtl="0">
              <a:spcBef>
                <a:spcPts val="576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sz="2880" b="0" i="0" u="none" strike="noStrike" cap="none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194560" marR="0" lvl="3" indent="-38862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sz="2400" b="0" i="0" u="none" strike="noStrike" cap="none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743200" marR="0" lvl="4" indent="-38862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sz="2400" b="0" i="0" u="none" strike="noStrike" cap="none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291840" marR="0" lvl="5" indent="-42672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840480" marR="0" lvl="6" indent="-42672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389120" marR="0" lvl="7" indent="-42672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937760" marR="0" lvl="8" indent="-42672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2662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ofessional Biography">
  <p:cSld name="Professional Biograph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0"/>
          <p:cNvSpPr txBox="1">
            <a:spLocks noGrp="1"/>
          </p:cNvSpPr>
          <p:nvPr>
            <p:ph type="title"/>
          </p:nvPr>
        </p:nvSpPr>
        <p:spPr>
          <a:xfrm>
            <a:off x="609600" y="359103"/>
            <a:ext cx="10972800" cy="168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Source Sans Pro"/>
              <a:buNone/>
              <a:defRPr sz="4320" b="1">
                <a:solidFill>
                  <a:srgbClr val="40404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0"/>
          <p:cNvSpPr txBox="1">
            <a:spLocks noGrp="1"/>
          </p:cNvSpPr>
          <p:nvPr>
            <p:ph type="body" idx="1"/>
          </p:nvPr>
        </p:nvSpPr>
        <p:spPr>
          <a:xfrm>
            <a:off x="609600" y="2181198"/>
            <a:ext cx="10972800" cy="4166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548640" marR="0" lvl="0" indent="-487680" algn="l" rtl="0">
              <a:spcBef>
                <a:spcPts val="672"/>
              </a:spcBef>
              <a:spcAft>
                <a:spcPts val="0"/>
              </a:spcAft>
              <a:buClr>
                <a:srgbClr val="4F6128"/>
              </a:buClr>
              <a:buSzPts val="2800"/>
              <a:buFont typeface="Source Sans Pro"/>
              <a:buAutoNum type="arabicPeriod"/>
              <a:defRPr sz="3360" b="0" i="0" u="none" strike="noStrike" cap="none">
                <a:solidFill>
                  <a:srgbClr val="423C3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097280" marR="0" lvl="1" indent="-434340" algn="l" rtl="0">
              <a:spcBef>
                <a:spcPts val="672"/>
              </a:spcBef>
              <a:spcAft>
                <a:spcPts val="0"/>
              </a:spcAft>
              <a:buClr>
                <a:srgbClr val="516610"/>
              </a:buClr>
              <a:buSzPts val="2100"/>
              <a:buFont typeface="Arial"/>
              <a:buChar char="•"/>
              <a:defRPr sz="3360" b="0" i="0" u="none" strike="noStrike" cap="none">
                <a:solidFill>
                  <a:srgbClr val="51661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645920" marR="0" lvl="2" indent="-411480" algn="l" rtl="0">
              <a:spcBef>
                <a:spcPts val="576"/>
              </a:spcBef>
              <a:spcAft>
                <a:spcPts val="0"/>
              </a:spcAft>
              <a:buClr>
                <a:srgbClr val="516610"/>
              </a:buClr>
              <a:buSzPts val="1800"/>
              <a:buFont typeface="Arial"/>
              <a:buChar char="•"/>
              <a:defRPr sz="2880" b="0" i="0" u="none" strike="noStrike" cap="none">
                <a:solidFill>
                  <a:srgbClr val="51661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194560" marR="0" lvl="3" indent="-388620" algn="l" rtl="0">
              <a:spcBef>
                <a:spcPts val="480"/>
              </a:spcBef>
              <a:spcAft>
                <a:spcPts val="0"/>
              </a:spcAft>
              <a:buClr>
                <a:srgbClr val="516610"/>
              </a:buClr>
              <a:buSzPts val="1500"/>
              <a:buFont typeface="Arial"/>
              <a:buChar char="•"/>
              <a:defRPr sz="2400" b="0" i="0" u="none" strike="noStrike" cap="none">
                <a:solidFill>
                  <a:srgbClr val="51661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743200" marR="0" lvl="4" indent="-388620" algn="l" rtl="0">
              <a:spcBef>
                <a:spcPts val="480"/>
              </a:spcBef>
              <a:spcAft>
                <a:spcPts val="0"/>
              </a:spcAft>
              <a:buClr>
                <a:srgbClr val="516610"/>
              </a:buClr>
              <a:buSzPts val="1500"/>
              <a:buFont typeface="Arial"/>
              <a:buChar char="•"/>
              <a:defRPr sz="2400" b="0" i="0" u="none" strike="noStrike" cap="none">
                <a:solidFill>
                  <a:srgbClr val="51661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291840" marR="0" lvl="5" indent="-42672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840480" marR="0" lvl="6" indent="-42672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389120" marR="0" lvl="7" indent="-42672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937760" marR="0" lvl="8" indent="-42672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8889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829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iming>
    <p:tnLst>
      <p:par>
        <p:cTn id="1" dur="indefinite" restart="never" nodeType="tmRoot"/>
      </p:par>
    </p:tnLst>
  </p:timing>
  <p:txStyles>
    <p:titleStyle>
      <a:lvl1pPr algn="ctr" defTabSz="685800" rtl="0" eaLnBrk="1" latinLnBrk="0" hangingPunct="1">
        <a:spcBef>
          <a:spcPct val="0"/>
        </a:spcBef>
        <a:buNone/>
        <a:defRPr lang="en-US" sz="4000" b="1" kern="1200" dirty="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3FB594-3192-49D9-A714-3F1B454D9A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95CBD-27BF-4DEF-A9CF-3FBBC81287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804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/>
          </p:cNvSpPr>
          <p:nvPr>
            <p:ph type="title"/>
          </p:nvPr>
        </p:nvSpPr>
        <p:spPr bwMode="auto">
          <a:xfrm>
            <a:off x="595313" y="2732485"/>
            <a:ext cx="11001375" cy="1626319"/>
          </a:xfrm>
          <a:prstGeom prst="rect">
            <a:avLst/>
          </a:prstGeom>
          <a:noFill/>
          <a:ln w="3175">
            <a:noFill/>
            <a:miter lim="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Trebuchet MS" pitchFamily="-100" charset="0"/>
              </a:rPr>
              <a:t>Click to edit </a:t>
            </a:r>
            <a:br>
              <a:rPr lang="en-US" dirty="0">
                <a:sym typeface="Trebuchet MS" pitchFamily="-100" charset="0"/>
              </a:rPr>
            </a:br>
            <a:r>
              <a:rPr lang="en-US" dirty="0">
                <a:sym typeface="Trebuchet MS" pitchFamily="-100" charset="0"/>
              </a:rPr>
              <a:t>Master title style</a:t>
            </a:r>
          </a:p>
        </p:txBody>
      </p:sp>
      <p:sp>
        <p:nvSpPr>
          <p:cNvPr id="5125" name="AutoShape 5"/>
          <p:cNvSpPr>
            <a:spLocks/>
          </p:cNvSpPr>
          <p:nvPr/>
        </p:nvSpPr>
        <p:spPr bwMode="auto">
          <a:xfrm>
            <a:off x="0" y="5723931"/>
            <a:ext cx="12215813" cy="114634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0" marR="0" lvl="0" indent="0" algn="l" defTabSz="410751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47" b="0" i="0" u="none" strike="noStrike" kern="1200" cap="none" spc="0" normalizeH="0" baseline="0" noProof="0">
              <a:ln>
                <a:noFill/>
              </a:ln>
              <a:solidFill>
                <a:srgbClr val="5C6670"/>
              </a:solidFill>
              <a:effectLst/>
              <a:uLnTx/>
              <a:uFillTx/>
              <a:latin typeface="Trebuchet MS" pitchFamily="-100" charset="0"/>
              <a:sym typeface="Trebuchet MS" pitchFamily="-100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9" y="6400187"/>
            <a:ext cx="2637796" cy="45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95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</p:sldLayoutIdLst>
  <p:txStyles>
    <p:titleStyle>
      <a:lvl1pPr algn="ctr" defTabSz="410751" rtl="0" eaLnBrk="0" fontAlgn="base" hangingPunct="0">
        <a:spcBef>
          <a:spcPct val="0"/>
        </a:spcBef>
        <a:spcAft>
          <a:spcPct val="0"/>
        </a:spcAft>
        <a:defRPr sz="4640" b="1" i="1">
          <a:solidFill>
            <a:srgbClr val="FFFFFF"/>
          </a:solidFill>
          <a:latin typeface="+mj-lt"/>
          <a:ea typeface="+mj-ea"/>
          <a:cs typeface="+mj-cs"/>
          <a:sym typeface="Trebuchet MS" pitchFamily="-100" charset="0"/>
        </a:defRPr>
      </a:lvl1pPr>
      <a:lvl2pPr algn="ctr" defTabSz="410751" rtl="0" eaLnBrk="0" fontAlgn="base" hangingPunct="0">
        <a:spcBef>
          <a:spcPct val="0"/>
        </a:spcBef>
        <a:spcAft>
          <a:spcPct val="0"/>
        </a:spcAft>
        <a:defRPr sz="464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2pPr>
      <a:lvl3pPr algn="ctr" defTabSz="410751" rtl="0" eaLnBrk="0" fontAlgn="base" hangingPunct="0">
        <a:spcBef>
          <a:spcPct val="0"/>
        </a:spcBef>
        <a:spcAft>
          <a:spcPct val="0"/>
        </a:spcAft>
        <a:defRPr sz="464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3pPr>
      <a:lvl4pPr algn="ctr" defTabSz="410751" rtl="0" eaLnBrk="0" fontAlgn="base" hangingPunct="0">
        <a:spcBef>
          <a:spcPct val="0"/>
        </a:spcBef>
        <a:spcAft>
          <a:spcPct val="0"/>
        </a:spcAft>
        <a:defRPr sz="464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4pPr>
      <a:lvl5pPr algn="ctr" defTabSz="410751" rtl="0" eaLnBrk="0" fontAlgn="base" hangingPunct="0">
        <a:spcBef>
          <a:spcPct val="0"/>
        </a:spcBef>
        <a:spcAft>
          <a:spcPct val="0"/>
        </a:spcAft>
        <a:defRPr sz="464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5pPr>
      <a:lvl6pPr marL="321457" algn="ctr" defTabSz="410751" rtl="0" fontAlgn="base" hangingPunct="0">
        <a:spcBef>
          <a:spcPct val="0"/>
        </a:spcBef>
        <a:spcAft>
          <a:spcPct val="0"/>
        </a:spcAft>
        <a:defRPr sz="464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6pPr>
      <a:lvl7pPr marL="642915" algn="ctr" defTabSz="410751" rtl="0" fontAlgn="base" hangingPunct="0">
        <a:spcBef>
          <a:spcPct val="0"/>
        </a:spcBef>
        <a:spcAft>
          <a:spcPct val="0"/>
        </a:spcAft>
        <a:defRPr sz="464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7pPr>
      <a:lvl8pPr marL="964372" algn="ctr" defTabSz="410751" rtl="0" fontAlgn="base" hangingPunct="0">
        <a:spcBef>
          <a:spcPct val="0"/>
        </a:spcBef>
        <a:spcAft>
          <a:spcPct val="0"/>
        </a:spcAft>
        <a:defRPr sz="464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8pPr>
      <a:lvl9pPr marL="1285829" algn="ctr" defTabSz="410751" rtl="0" fontAlgn="base" hangingPunct="0">
        <a:spcBef>
          <a:spcPct val="0"/>
        </a:spcBef>
        <a:spcAft>
          <a:spcPct val="0"/>
        </a:spcAft>
        <a:defRPr sz="464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9pPr>
    </p:titleStyle>
    <p:bodyStyle>
      <a:lvl1pPr marL="241093" indent="-241093" algn="l" defTabSz="410751" rtl="0" eaLnBrk="0" fontAlgn="base" hangingPunct="0">
        <a:spcBef>
          <a:spcPts val="2953"/>
        </a:spcBef>
        <a:spcAft>
          <a:spcPct val="0"/>
        </a:spcAft>
        <a:defRPr sz="2109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1pPr>
      <a:lvl2pPr marL="160729" indent="160729" algn="l" defTabSz="410751" rtl="0" eaLnBrk="0" fontAlgn="base" hangingPunct="0">
        <a:spcBef>
          <a:spcPts val="2953"/>
        </a:spcBef>
        <a:spcAft>
          <a:spcPct val="0"/>
        </a:spcAft>
        <a:defRPr sz="2109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2pPr>
      <a:lvl3pPr marL="321457" indent="321457" algn="l" defTabSz="410751" rtl="0" eaLnBrk="0" fontAlgn="base" hangingPunct="0">
        <a:spcBef>
          <a:spcPts val="2953"/>
        </a:spcBef>
        <a:spcAft>
          <a:spcPct val="0"/>
        </a:spcAft>
        <a:defRPr sz="2109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3pPr>
      <a:lvl4pPr marL="482186" indent="482186" algn="l" defTabSz="410751" rtl="0" eaLnBrk="0" fontAlgn="base" hangingPunct="0">
        <a:spcBef>
          <a:spcPts val="2953"/>
        </a:spcBef>
        <a:spcAft>
          <a:spcPct val="0"/>
        </a:spcAft>
        <a:defRPr sz="2109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4pPr>
      <a:lvl5pPr marL="642915" indent="642915" algn="l" defTabSz="410751" rtl="0" eaLnBrk="0" fontAlgn="base" hangingPunct="0">
        <a:spcBef>
          <a:spcPts val="2953"/>
        </a:spcBef>
        <a:spcAft>
          <a:spcPct val="0"/>
        </a:spcAft>
        <a:defRPr sz="2109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5pPr>
      <a:lvl6pPr marL="964372" algn="l" defTabSz="410751" rtl="0" fontAlgn="base" hangingPunct="0">
        <a:spcBef>
          <a:spcPts val="2953"/>
        </a:spcBef>
        <a:spcAft>
          <a:spcPct val="0"/>
        </a:spcAft>
        <a:defRPr sz="2109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6pPr>
      <a:lvl7pPr marL="1285829" algn="l" defTabSz="410751" rtl="0" fontAlgn="base" hangingPunct="0">
        <a:spcBef>
          <a:spcPts val="2953"/>
        </a:spcBef>
        <a:spcAft>
          <a:spcPct val="0"/>
        </a:spcAft>
        <a:defRPr sz="2109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7pPr>
      <a:lvl8pPr marL="1607287" algn="l" defTabSz="410751" rtl="0" fontAlgn="base" hangingPunct="0">
        <a:spcBef>
          <a:spcPts val="2953"/>
        </a:spcBef>
        <a:spcAft>
          <a:spcPct val="0"/>
        </a:spcAft>
        <a:defRPr sz="2109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8pPr>
      <a:lvl9pPr marL="1928744" algn="l" defTabSz="410751" rtl="0" fontAlgn="base" hangingPunct="0">
        <a:spcBef>
          <a:spcPts val="2953"/>
        </a:spcBef>
        <a:spcAft>
          <a:spcPct val="0"/>
        </a:spcAft>
        <a:defRPr sz="2109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/>
          </p:cNvSpPr>
          <p:nvPr>
            <p:ph type="title"/>
          </p:nvPr>
        </p:nvSpPr>
        <p:spPr bwMode="auto">
          <a:xfrm>
            <a:off x="595313" y="2732487"/>
            <a:ext cx="11001375" cy="1626319"/>
          </a:xfrm>
          <a:prstGeom prst="rect">
            <a:avLst/>
          </a:prstGeom>
          <a:noFill/>
          <a:ln w="3175">
            <a:noFill/>
            <a:miter lim="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Trebuchet MS" pitchFamily="-100" charset="0"/>
              </a:rPr>
              <a:t>Click to edit </a:t>
            </a:r>
            <a:br>
              <a:rPr lang="en-US" dirty="0">
                <a:sym typeface="Trebuchet MS" pitchFamily="-100" charset="0"/>
              </a:rPr>
            </a:br>
            <a:r>
              <a:rPr lang="en-US" dirty="0">
                <a:sym typeface="Trebuchet MS" pitchFamily="-100" charset="0"/>
              </a:rPr>
              <a:t>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90" y="6422905"/>
            <a:ext cx="2500415" cy="43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814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10771" rtl="0" eaLnBrk="0" fontAlgn="base" hangingPunct="0">
        <a:spcBef>
          <a:spcPct val="0"/>
        </a:spcBef>
        <a:spcAft>
          <a:spcPct val="0"/>
        </a:spcAft>
        <a:defRPr sz="4640" b="1" i="1">
          <a:solidFill>
            <a:srgbClr val="FFFFFF"/>
          </a:solidFill>
          <a:latin typeface="+mj-lt"/>
          <a:ea typeface="+mj-ea"/>
          <a:cs typeface="+mj-cs"/>
          <a:sym typeface="Trebuchet MS" pitchFamily="-100" charset="0"/>
        </a:defRPr>
      </a:lvl1pPr>
      <a:lvl2pPr algn="ctr" defTabSz="410771" rtl="0" eaLnBrk="0" fontAlgn="base" hangingPunct="0">
        <a:spcBef>
          <a:spcPct val="0"/>
        </a:spcBef>
        <a:spcAft>
          <a:spcPct val="0"/>
        </a:spcAft>
        <a:defRPr sz="464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2pPr>
      <a:lvl3pPr algn="ctr" defTabSz="410771" rtl="0" eaLnBrk="0" fontAlgn="base" hangingPunct="0">
        <a:spcBef>
          <a:spcPct val="0"/>
        </a:spcBef>
        <a:spcAft>
          <a:spcPct val="0"/>
        </a:spcAft>
        <a:defRPr sz="464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3pPr>
      <a:lvl4pPr algn="ctr" defTabSz="410771" rtl="0" eaLnBrk="0" fontAlgn="base" hangingPunct="0">
        <a:spcBef>
          <a:spcPct val="0"/>
        </a:spcBef>
        <a:spcAft>
          <a:spcPct val="0"/>
        </a:spcAft>
        <a:defRPr sz="464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4pPr>
      <a:lvl5pPr algn="ctr" defTabSz="410771" rtl="0" eaLnBrk="0" fontAlgn="base" hangingPunct="0">
        <a:spcBef>
          <a:spcPct val="0"/>
        </a:spcBef>
        <a:spcAft>
          <a:spcPct val="0"/>
        </a:spcAft>
        <a:defRPr sz="464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5pPr>
      <a:lvl6pPr marL="321473" algn="ctr" defTabSz="410771" rtl="0" fontAlgn="base" hangingPunct="0">
        <a:spcBef>
          <a:spcPct val="0"/>
        </a:spcBef>
        <a:spcAft>
          <a:spcPct val="0"/>
        </a:spcAft>
        <a:defRPr sz="464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6pPr>
      <a:lvl7pPr marL="642947" algn="ctr" defTabSz="410771" rtl="0" fontAlgn="base" hangingPunct="0">
        <a:spcBef>
          <a:spcPct val="0"/>
        </a:spcBef>
        <a:spcAft>
          <a:spcPct val="0"/>
        </a:spcAft>
        <a:defRPr sz="464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7pPr>
      <a:lvl8pPr marL="964420" algn="ctr" defTabSz="410771" rtl="0" fontAlgn="base" hangingPunct="0">
        <a:spcBef>
          <a:spcPct val="0"/>
        </a:spcBef>
        <a:spcAft>
          <a:spcPct val="0"/>
        </a:spcAft>
        <a:defRPr sz="464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8pPr>
      <a:lvl9pPr marL="1285894" algn="ctr" defTabSz="410771" rtl="0" fontAlgn="base" hangingPunct="0">
        <a:spcBef>
          <a:spcPct val="0"/>
        </a:spcBef>
        <a:spcAft>
          <a:spcPct val="0"/>
        </a:spcAft>
        <a:defRPr sz="464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9pPr>
    </p:titleStyle>
    <p:bodyStyle>
      <a:lvl1pPr marL="241105" indent="-241105" algn="l" defTabSz="410771" rtl="0" eaLnBrk="0" fontAlgn="base" hangingPunct="0">
        <a:spcBef>
          <a:spcPts val="2953"/>
        </a:spcBef>
        <a:spcAft>
          <a:spcPct val="0"/>
        </a:spcAft>
        <a:defRPr sz="2109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1pPr>
      <a:lvl2pPr marL="160736" indent="160736" algn="l" defTabSz="410771" rtl="0" eaLnBrk="0" fontAlgn="base" hangingPunct="0">
        <a:spcBef>
          <a:spcPts val="2953"/>
        </a:spcBef>
        <a:spcAft>
          <a:spcPct val="0"/>
        </a:spcAft>
        <a:defRPr sz="2109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2pPr>
      <a:lvl3pPr marL="321473" indent="321473" algn="l" defTabSz="410771" rtl="0" eaLnBrk="0" fontAlgn="base" hangingPunct="0">
        <a:spcBef>
          <a:spcPts val="2953"/>
        </a:spcBef>
        <a:spcAft>
          <a:spcPct val="0"/>
        </a:spcAft>
        <a:defRPr sz="2109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3pPr>
      <a:lvl4pPr marL="482211" indent="482211" algn="l" defTabSz="410771" rtl="0" eaLnBrk="0" fontAlgn="base" hangingPunct="0">
        <a:spcBef>
          <a:spcPts val="2953"/>
        </a:spcBef>
        <a:spcAft>
          <a:spcPct val="0"/>
        </a:spcAft>
        <a:defRPr sz="2109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4pPr>
      <a:lvl5pPr marL="642947" indent="642947" algn="l" defTabSz="410771" rtl="0" eaLnBrk="0" fontAlgn="base" hangingPunct="0">
        <a:spcBef>
          <a:spcPts val="2953"/>
        </a:spcBef>
        <a:spcAft>
          <a:spcPct val="0"/>
        </a:spcAft>
        <a:defRPr sz="2109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5pPr>
      <a:lvl6pPr marL="964420" algn="l" defTabSz="410771" rtl="0" fontAlgn="base" hangingPunct="0">
        <a:spcBef>
          <a:spcPts val="2953"/>
        </a:spcBef>
        <a:spcAft>
          <a:spcPct val="0"/>
        </a:spcAft>
        <a:defRPr sz="2109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6pPr>
      <a:lvl7pPr marL="1285894" algn="l" defTabSz="410771" rtl="0" fontAlgn="base" hangingPunct="0">
        <a:spcBef>
          <a:spcPts val="2953"/>
        </a:spcBef>
        <a:spcAft>
          <a:spcPct val="0"/>
        </a:spcAft>
        <a:defRPr sz="2109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7pPr>
      <a:lvl8pPr marL="1607367" algn="l" defTabSz="410771" rtl="0" fontAlgn="base" hangingPunct="0">
        <a:spcBef>
          <a:spcPts val="2953"/>
        </a:spcBef>
        <a:spcAft>
          <a:spcPct val="0"/>
        </a:spcAft>
        <a:defRPr sz="2109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8pPr>
      <a:lvl9pPr marL="1928840" algn="l" defTabSz="410771" rtl="0" fontAlgn="base" hangingPunct="0">
        <a:spcBef>
          <a:spcPts val="2953"/>
        </a:spcBef>
        <a:spcAft>
          <a:spcPct val="0"/>
        </a:spcAft>
        <a:defRPr sz="2109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9pPr>
    </p:bodyStyle>
    <p:otherStyle>
      <a:defPPr>
        <a:defRPr lang="en-US"/>
      </a:defPPr>
      <a:lvl1pPr marL="0" algn="l" defTabSz="321473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73" algn="l" defTabSz="321473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47" algn="l" defTabSz="321473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420" algn="l" defTabSz="321473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94" algn="l" defTabSz="321473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367" algn="l" defTabSz="321473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840" algn="l" defTabSz="321473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314" algn="l" defTabSz="321473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787" algn="l" defTabSz="321473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>
            <a:spLocks noGrp="1"/>
          </p:cNvSpPr>
          <p:nvPr>
            <p:ph type="title"/>
          </p:nvPr>
        </p:nvSpPr>
        <p:spPr>
          <a:xfrm>
            <a:off x="609600" y="1258205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Source Sans Pro"/>
              <a:buNone/>
              <a:defRPr sz="4000" b="1" i="0" u="none" strike="noStrike" cap="none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8"/>
          <p:cNvSpPr txBox="1"/>
          <p:nvPr/>
        </p:nvSpPr>
        <p:spPr>
          <a:xfrm>
            <a:off x="38486" y="558070"/>
            <a:ext cx="246221" cy="443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16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" name="Google Shape;12;p28"/>
          <p:cNvSpPr txBox="1"/>
          <p:nvPr/>
        </p:nvSpPr>
        <p:spPr>
          <a:xfrm>
            <a:off x="38486" y="558070"/>
            <a:ext cx="246221" cy="443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16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3" name="Google Shape;13;p28" descr="Babbitt-SI-DarkGray-lockup.eps"/>
          <p:cNvPicPr preferRelativeResize="0"/>
          <p:nvPr/>
        </p:nvPicPr>
        <p:blipFill rotWithShape="1">
          <a:blip r:embed="rId7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0024" y="5676226"/>
            <a:ext cx="2644265" cy="987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22968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D3FDB6-DE59-CEAA-3CBF-701829484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121E62-A5B5-EF58-CBC7-2D0047C9B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9B7B7-499D-EF7C-CF2C-2FDD400D7D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0ACD65-9F65-424D-8B6C-6388BE97071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62B20-918A-4E5A-DDDB-D634B4B888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CCAE6-0443-781B-866E-7BEC72753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EFB70-C636-4BB2-ADED-6800371B12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787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50607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Google Shape;133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" name="Google Shape;134;p2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219170"/>
            <a:endParaRPr lang="en-US" kern="0"/>
          </a:p>
        </p:txBody>
      </p:sp>
      <p:sp>
        <p:nvSpPr>
          <p:cNvPr id="135" name="Google Shape;135;p2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219170"/>
            <a:endParaRPr lang="en-US" kern="0"/>
          </a:p>
        </p:txBody>
      </p:sp>
      <p:sp>
        <p:nvSpPr>
          <p:cNvPr id="136" name="Google Shape;136;p2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219170"/>
            <a:fld id="{00000000-1234-1234-1234-123412341234}" type="slidenum">
              <a:rPr lang="en" kern="0" smtClean="0"/>
              <a:pPr defTabSz="1219170"/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2174661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219170">
              <a:buClr>
                <a:srgbClr val="000000"/>
              </a:buClr>
            </a:pPr>
            <a:endParaRPr lang="en-US" kern="0"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219170">
              <a:buClr>
                <a:srgbClr val="000000"/>
              </a:buClr>
            </a:pPr>
            <a:endParaRPr lang="en-US" kern="0"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17345252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205CAA-4E5A-4223-BD55-C5D2841AC9EF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455F5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455F5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455F5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5531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tm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80.png"/><Relationship Id="rId5" Type="http://schemas.openxmlformats.org/officeDocument/2006/relationships/customXml" Target="../ink/ink1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jpg"/><Relationship Id="rId5" Type="http://schemas.openxmlformats.org/officeDocument/2006/relationships/image" Target="../media/image43.jpe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74193" y="2203483"/>
            <a:ext cx="3336853" cy="44796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lang="en-US" sz="4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Legislative Water Workshop “201”</a:t>
            </a:r>
          </a:p>
          <a:p>
            <a:endParaRPr lang="en-US" sz="1800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r>
              <a:rPr lang="en-US" sz="32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Current Events Concerning</a:t>
            </a:r>
          </a:p>
          <a:p>
            <a:r>
              <a:rPr lang="en-US" sz="32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Interstate Compacts</a:t>
            </a:r>
          </a:p>
          <a:p>
            <a:endParaRPr lang="en-US" sz="1800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r>
              <a:rPr lang="en-US" sz="24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April 3, 2024</a:t>
            </a:r>
            <a:endParaRPr sz="24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3991428" y="6317970"/>
            <a:ext cx="4448455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www.wateredco.org       www.cowatercongress.org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2589" t="16505" r="13819"/>
          <a:stretch/>
        </p:blipFill>
        <p:spPr>
          <a:xfrm>
            <a:off x="3991428" y="1000195"/>
            <a:ext cx="8200571" cy="4642131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315" y="1392625"/>
            <a:ext cx="1090610" cy="984854"/>
          </a:xfrm>
          <a:prstGeom prst="rect">
            <a:avLst/>
          </a:prstGeom>
        </p:spPr>
      </p:pic>
      <p:pic>
        <p:nvPicPr>
          <p:cNvPr id="22" name="Picture 2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97" y="514788"/>
            <a:ext cx="2703979" cy="77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92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6"/>
          <p:cNvSpPr txBox="1"/>
          <p:nvPr/>
        </p:nvSpPr>
        <p:spPr>
          <a:xfrm>
            <a:off x="715733" y="713260"/>
            <a:ext cx="7459200" cy="100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  <a:buSzPts val="3700"/>
            </a:pPr>
            <a:r>
              <a:rPr lang="en" sz="4933" b="1" kern="0">
                <a:solidFill>
                  <a:srgbClr val="1B212C"/>
                </a:solidFill>
                <a:latin typeface="Trebuchet MS"/>
                <a:ea typeface="Trebuchet MS"/>
                <a:cs typeface="Trebuchet MS"/>
                <a:sym typeface="Trebuchet MS"/>
              </a:rPr>
              <a:t>Continued Collaboration</a:t>
            </a:r>
            <a:endParaRPr sz="1467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46"/>
          <p:cNvSpPr txBox="1"/>
          <p:nvPr/>
        </p:nvSpPr>
        <p:spPr>
          <a:xfrm>
            <a:off x="605033" y="1718868"/>
            <a:ext cx="10968000" cy="504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84665" defTabSz="1219170">
              <a:spcBef>
                <a:spcPts val="1067"/>
              </a:spcBef>
              <a:buClr>
                <a:srgbClr val="000000"/>
              </a:buClr>
            </a:pPr>
            <a:r>
              <a:rPr lang="en" sz="34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All Upper Division States remain committed to </a:t>
            </a:r>
            <a:br>
              <a:rPr lang="en" sz="34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34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working with the Lower Basin States to develop </a:t>
            </a:r>
            <a:br>
              <a:rPr lang="en" sz="34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34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consensus alternative.</a:t>
            </a:r>
            <a:endParaRPr sz="10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84665" defTabSz="1219170">
              <a:spcBef>
                <a:spcPts val="1067"/>
              </a:spcBef>
              <a:buClr>
                <a:srgbClr val="000000"/>
              </a:buClr>
            </a:pPr>
            <a:endParaRPr sz="4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4665" defTabSz="1219170">
              <a:spcBef>
                <a:spcPts val="1067"/>
              </a:spcBef>
              <a:buClr>
                <a:srgbClr val="000000"/>
              </a:buClr>
            </a:pPr>
            <a:r>
              <a:rPr lang="en" sz="3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Upper Division States are committed to continued collaboration with the Bureau of Reclamation, Basin States, Tribal Nations, water users, and environmental and recreational groups.</a:t>
            </a:r>
            <a:endParaRPr sz="14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spcBef>
                <a:spcPts val="1067"/>
              </a:spcBef>
              <a:buClr>
                <a:srgbClr val="000000"/>
              </a:buClr>
            </a:pPr>
            <a:endParaRPr sz="2267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2052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7"/>
          <p:cNvSpPr txBox="1"/>
          <p:nvPr/>
        </p:nvSpPr>
        <p:spPr>
          <a:xfrm>
            <a:off x="715733" y="713267"/>
            <a:ext cx="10777600" cy="100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" sz="4933" b="1" kern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Stay Informed</a:t>
            </a:r>
            <a:endParaRPr sz="1467" b="1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47"/>
          <p:cNvSpPr txBox="1"/>
          <p:nvPr/>
        </p:nvSpPr>
        <p:spPr>
          <a:xfrm>
            <a:off x="6649333" y="1868667"/>
            <a:ext cx="4844000" cy="2475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457189" indent="-414856" defTabSz="1219170">
              <a:lnSpc>
                <a:spcPct val="115000"/>
              </a:lnSpc>
              <a:buClr>
                <a:srgbClr val="FFFFFF"/>
              </a:buClr>
              <a:buSzPts val="2300"/>
              <a:buFont typeface="Calibri"/>
              <a:buChar char="●"/>
            </a:pPr>
            <a:r>
              <a:rPr lang="en" sz="3067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Commissioner’s Corner</a:t>
            </a:r>
            <a:endParaRPr sz="3067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189" indent="-414856" defTabSz="1219170">
              <a:lnSpc>
                <a:spcPct val="115000"/>
              </a:lnSpc>
              <a:buClr>
                <a:srgbClr val="FFFFFF"/>
              </a:buClr>
              <a:buSzPts val="2300"/>
              <a:buFont typeface="Calibri"/>
              <a:buChar char="●"/>
            </a:pPr>
            <a:r>
              <a:rPr lang="en" sz="3067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State staff </a:t>
            </a:r>
            <a:endParaRPr sz="3067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377" lvl="1" indent="-355591" defTabSz="1219170">
              <a:lnSpc>
                <a:spcPct val="115000"/>
              </a:lnSpc>
              <a:buClr>
                <a:srgbClr val="FFFFFF"/>
              </a:buClr>
              <a:buSzPts val="1600"/>
              <a:buFont typeface="Calibri"/>
              <a:buChar char="○"/>
            </a:pPr>
            <a:r>
              <a:rPr lang="en" sz="2133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DNR_ColoradoRiver@state.co.us </a:t>
            </a:r>
            <a:endParaRPr sz="2133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377" lvl="1" indent="-355591" defTabSz="1219170">
              <a:lnSpc>
                <a:spcPct val="115000"/>
              </a:lnSpc>
              <a:buClr>
                <a:srgbClr val="FFFFFF"/>
              </a:buClr>
              <a:buSzPts val="1600"/>
              <a:buFont typeface="Calibri"/>
              <a:buChar char="○"/>
            </a:pPr>
            <a:r>
              <a:rPr lang="en" sz="2133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Amy.Ostdiek@state.co.us</a:t>
            </a:r>
            <a:endParaRPr sz="2133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1219170">
              <a:lnSpc>
                <a:spcPct val="115000"/>
              </a:lnSpc>
              <a:buClr>
                <a:srgbClr val="000000"/>
              </a:buClr>
            </a:pPr>
            <a:endParaRPr sz="3067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9" name="Google Shape;289;p47"/>
          <p:cNvPicPr preferRelativeResize="0"/>
          <p:nvPr/>
        </p:nvPicPr>
        <p:blipFill rotWithShape="1">
          <a:blip r:embed="rId4">
            <a:alphaModFix/>
          </a:blip>
          <a:srcRect t="7700" b="7582"/>
          <a:stretch/>
        </p:blipFill>
        <p:spPr>
          <a:xfrm rot="5399995">
            <a:off x="-894584" y="1584824"/>
            <a:ext cx="6852901" cy="36832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8347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50310D-44F0-954D-BA17-FBC76F919D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33" r="12567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3C8E3E-C514-66D7-C21B-33354EEC97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 dirty="0">
                <a:solidFill>
                  <a:schemeClr val="bg1"/>
                </a:solidFill>
                <a:latin typeface="Amasis MT Pro Black" panose="02040A04050005020304" pitchFamily="18" charset="0"/>
              </a:rPr>
              <a:t>Rio Grande Compact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94A88F-A639-E360-4219-7D9C08DDD4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985078"/>
          </a:xfrm>
        </p:spPr>
        <p:txBody>
          <a:bodyPr>
            <a:noAutofit/>
          </a:bodyPr>
          <a:lstStyle/>
          <a:p>
            <a:pPr algn="l"/>
            <a:r>
              <a:rPr lang="en-US" sz="3200" i="1" dirty="0">
                <a:solidFill>
                  <a:schemeClr val="bg1"/>
                </a:solidFill>
                <a:latin typeface="Amasis MT Pro Black" panose="02040A04050005020304" pitchFamily="18" charset="0"/>
              </a:rPr>
              <a:t>Texas v. New Mexico and Colorado, </a:t>
            </a:r>
          </a:p>
          <a:p>
            <a:pPr algn="l"/>
            <a:r>
              <a:rPr lang="en-US" sz="3200" i="1" dirty="0">
                <a:solidFill>
                  <a:schemeClr val="bg1"/>
                </a:solidFill>
                <a:latin typeface="Amasis MT Pro Black" panose="02040A04050005020304" pitchFamily="18" charset="0"/>
              </a:rPr>
              <a:t>No. 141, Original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666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9C96E00-3925-AE55-2AE9-51D9D92FC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Content Placeholder 8" descr="Map&#10;&#10;Description automatically generated">
            <a:extLst>
              <a:ext uri="{FF2B5EF4-FFF2-40B4-BE49-F238E27FC236}">
                <a16:creationId xmlns:a16="http://schemas.microsoft.com/office/drawing/2014/main" id="{3708F3FD-330D-5E1B-B842-760644BEE9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323" y="138509"/>
            <a:ext cx="5067354" cy="658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126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ext, altar">
            <a:extLst>
              <a:ext uri="{FF2B5EF4-FFF2-40B4-BE49-F238E27FC236}">
                <a16:creationId xmlns:a16="http://schemas.microsoft.com/office/drawing/2014/main" id="{5578A8E3-532B-A658-EC9D-59D9DF8C78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2501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50310D-44F0-954D-BA17-FBC76F919D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33" r="12567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3C8E3E-C514-66D7-C21B-33354EEC97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 dirty="0">
                <a:solidFill>
                  <a:schemeClr val="bg1"/>
                </a:solidFill>
                <a:latin typeface="Amasis MT Pro Black" panose="02040A04050005020304" pitchFamily="18" charset="0"/>
              </a:rPr>
              <a:t>Questions?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246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C4DAE230-71F7-4B5D-8884-60E4F7DD11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5B2E110-E151-4703-8A63-49ABA9BB73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90EC3D-482A-4E73-B198-E8341A0D0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1170" y="3726485"/>
            <a:ext cx="9732773" cy="1465112"/>
          </a:xfrm>
        </p:spPr>
        <p:txBody>
          <a:bodyPr>
            <a:normAutofit/>
          </a:bodyPr>
          <a:lstStyle/>
          <a:p>
            <a:r>
              <a:rPr lang="en-US" sz="6000"/>
              <a:t>South Platte Compact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2048EE7C-B77F-4E59-88A7-DD66337BB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5191597"/>
            <a:ext cx="9517450" cy="63890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/>
              <a:t>Jim Yahn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/>
              <a:t>Tracy Kosloff</a:t>
            </a:r>
            <a:endParaRPr lang="en-US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8E5A367F-2C45-4F9B-8882-C2B98DF822E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446824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701E288A-A346-4DA1-8C36-FEA990BCAC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75712D89-374F-4DC4-BF2A-9F48C41E91A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FC2FC56B-D168-47CD-B287-283CD2D5BE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FEFE94B-BCF8-6CBF-5482-77020A0FEB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442" r="2" b="18448"/>
          <a:stretch/>
        </p:blipFill>
        <p:spPr>
          <a:xfrm>
            <a:off x="2827765" y="1395172"/>
            <a:ext cx="6547054" cy="221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3181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3A8C6BC2-E9E2-4780-8A41-064073CD436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70450CF-22E9-4B1D-B146-30FEE770C40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0238079-1F65-476A-BC6C-F2D3BD2683B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740C935-D2D3-4F63-A4DA-CD768BB3F4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E8D8045-0F80-4964-B591-0D599AB42DA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F8A5889-0EE6-4E19-98FE-29F79E987B5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B0FE4C3-64BE-4A2B-818D-4D84479344F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4670D04-30D8-487E-A3F4-0655E48016D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1A856DE3-B9AB-43F7-A80F-CB9F149A90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783139-1138-0885-F8A6-F85254A41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024" y="1559768"/>
            <a:ext cx="3238829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3400" cap="all" spc="-100" dirty="0">
                <a:solidFill>
                  <a:srgbClr val="FFFFFF"/>
                </a:solidFill>
              </a:rPr>
              <a:t>Return Flows </a:t>
            </a:r>
            <a:br>
              <a:rPr lang="en-US" sz="3400" cap="all" spc="-100" dirty="0">
                <a:solidFill>
                  <a:srgbClr val="FFFFFF"/>
                </a:solidFill>
              </a:rPr>
            </a:br>
            <a:r>
              <a:rPr lang="en-US" sz="3400" cap="all" spc="-100" dirty="0">
                <a:solidFill>
                  <a:srgbClr val="FFFFFF"/>
                </a:solidFill>
              </a:rPr>
              <a:t/>
            </a:r>
            <a:br>
              <a:rPr lang="en-US" sz="3400" cap="all" spc="-100" dirty="0">
                <a:solidFill>
                  <a:srgbClr val="FFFFFF"/>
                </a:solidFill>
              </a:rPr>
            </a:br>
            <a:r>
              <a:rPr lang="en-US" sz="3400" cap="all" spc="-100" dirty="0">
                <a:solidFill>
                  <a:srgbClr val="FFFFFF"/>
                </a:solidFill>
              </a:rPr>
              <a:t>Cause Water Rights Development Downstream</a:t>
            </a:r>
          </a:p>
        </p:txBody>
      </p:sp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8B4B154C-0A60-41BF-B149-21BD6D9B90A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DC1BCB1-67D2-4359-8F92-3A69D16DD1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19318" y="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800E080-59F0-4F83-B2C9-C7330EFDF58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33618" y="-1172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F506867-1785-46B5-8ECF-33F482D02C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025258" y="-1172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>
            <a:extLst>
              <a:ext uri="{FF2B5EF4-FFF2-40B4-BE49-F238E27FC236}">
                <a16:creationId xmlns:a16="http://schemas.microsoft.com/office/drawing/2014/main" id="{95715A6D-A98E-289D-C98E-37B87167D9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/>
        </p:blipFill>
        <p:spPr bwMode="auto">
          <a:xfrm>
            <a:off x="243780" y="1029396"/>
            <a:ext cx="7614345" cy="521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8A8A2B6-6C82-4F71-BD0A-2E57CD2317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33618" y="644123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34214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999FE9C-D8F9-4F9B-B95B-608C3EF6B2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3C3F80-8962-9669-5DC7-D6035BC4D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450" y="727627"/>
            <a:ext cx="4957553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Lawsuit then Compact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000060-D06D-4A48-BD8E-978966CCA79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654" y="727628"/>
            <a:ext cx="5367164" cy="541555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4E5113-B3D0-40F8-9F39-B2C2BF92AE3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3978" y="886862"/>
            <a:ext cx="5054517" cy="5097085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" name="Content Placeholder 4" descr="A person sitting at a desk&#10;&#10;Description automatically generated with low confidence">
            <a:extLst>
              <a:ext uri="{FF2B5EF4-FFF2-40B4-BE49-F238E27FC236}">
                <a16:creationId xmlns:a16="http://schemas.microsoft.com/office/drawing/2014/main" id="{2B47D119-27F0-D10D-FE83-1EB09CD17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434" y="1206902"/>
            <a:ext cx="3565604" cy="445700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E84FD9-220B-B5F4-FABD-B89A83BE92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79450" y="2538919"/>
            <a:ext cx="4957554" cy="349612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dirty="0"/>
              <a:t>1916 – Nebraska irrigators sue Colorado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dirty="0"/>
              <a:t>Studies of the South Platte in Colorado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dirty="0"/>
              <a:t>Return flows = steady flow at state line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dirty="0"/>
              <a:t>Lower Section – unlikely further irrigation or reservoir development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dirty="0"/>
              <a:t>1923 – Compact Signed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2412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999FE9C-D8F9-4F9B-B95B-608C3EF6B2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8370766-CC13-4DF4-AF0A-0E820B8DC8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7B3C4F9-03D9-4B39-9F3C-03665423051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529" y="237744"/>
            <a:ext cx="8531352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B61CA66-E7F4-49EC-89DC-F37EE69334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04E6F0-D4F4-DDA2-B93F-04C77F553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189" y="413053"/>
            <a:ext cx="2247091" cy="572649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Upper Section </a:t>
            </a:r>
            <a:r>
              <a:rPr lang="en-US" dirty="0">
                <a:solidFill>
                  <a:srgbClr val="FFFFFF"/>
                </a:solidFill>
              </a:rPr>
              <a:t/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- Morgan County and Upstream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- Water District 1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/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b="1" dirty="0">
                <a:solidFill>
                  <a:srgbClr val="FFFFFF"/>
                </a:solidFill>
              </a:rPr>
              <a:t>Lower Section</a:t>
            </a:r>
            <a:r>
              <a:rPr lang="en-US" dirty="0">
                <a:solidFill>
                  <a:srgbClr val="FFFFFF"/>
                </a:solidFill>
              </a:rPr>
              <a:t/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- Washington County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- Water District 64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86ACB74-3D88-4CD7-B619-829D70AD4C1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0122" y="413053"/>
            <a:ext cx="8212114" cy="606459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C3992E-B328-4C5B-622D-1F34974CDA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42" r="25806" b="35090"/>
          <a:stretch/>
        </p:blipFill>
        <p:spPr>
          <a:xfrm>
            <a:off x="557720" y="889497"/>
            <a:ext cx="7931389" cy="504264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E6644F4-1351-E841-605D-CE3965E08DC4}"/>
              </a:ext>
            </a:extLst>
          </p:cNvPr>
          <p:cNvGrpSpPr/>
          <p:nvPr/>
        </p:nvGrpSpPr>
        <p:grpSpPr>
          <a:xfrm>
            <a:off x="730162" y="921883"/>
            <a:ext cx="7561991" cy="5042641"/>
            <a:chOff x="1524000" y="609600"/>
            <a:chExt cx="9144000" cy="609758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67ADD4B2-5313-392D-7C7C-EC8ACF3058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609600"/>
              <a:ext cx="9144000" cy="6097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71CF58BB-B344-FCB0-5B00-BEF8A7C5FA38}"/>
                    </a:ext>
                  </a:extLst>
                </p14:cNvPr>
                <p14:cNvContentPartPr/>
                <p14:nvPr/>
              </p14:nvContentPartPr>
              <p14:xfrm>
                <a:off x="6707703" y="2381197"/>
                <a:ext cx="32400" cy="22384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71CF58BB-B344-FCB0-5B00-BEF8A7C5FA3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696757" y="2370314"/>
                  <a:ext cx="53854" cy="2259811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DD3FEB1-3A07-8AAB-39E4-C71DCF907427}"/>
                </a:ext>
              </a:extLst>
            </p:cNvPr>
            <p:cNvSpPr txBox="1"/>
            <p:nvPr/>
          </p:nvSpPr>
          <p:spPr>
            <a:xfrm rot="16200000">
              <a:off x="5869633" y="3426768"/>
              <a:ext cx="1676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374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Upper Section </a:t>
              </a:r>
            </a:p>
            <a:p>
              <a:pPr marL="0" marR="0" lvl="0" indent="0" algn="l" defTabSz="374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Lower Section</a:t>
              </a: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129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8"/>
          <p:cNvSpPr txBox="1"/>
          <p:nvPr/>
        </p:nvSpPr>
        <p:spPr>
          <a:xfrm>
            <a:off x="715733" y="1992440"/>
            <a:ext cx="11476400" cy="10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7" tIns="60933" rIns="121867" bIns="60933" anchor="t" anchorCtr="0">
            <a:noAutofit/>
          </a:bodyPr>
          <a:lstStyle/>
          <a:p>
            <a:pPr defTabSz="1219170">
              <a:buClr>
                <a:srgbClr val="1B212C"/>
              </a:buClr>
              <a:buSzPts val="5400"/>
            </a:pPr>
            <a:endParaRPr sz="1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1B212C"/>
              </a:buClr>
              <a:buSzPts val="5400"/>
            </a:pPr>
            <a:r>
              <a:rPr lang="en" sz="5733" b="1" kern="0">
                <a:solidFill>
                  <a:srgbClr val="1B212C"/>
                </a:solidFill>
                <a:latin typeface="Trebuchet MS"/>
                <a:ea typeface="Trebuchet MS"/>
                <a:cs typeface="Trebuchet MS"/>
                <a:sym typeface="Trebuchet MS"/>
              </a:rPr>
              <a:t>Updates from the Commissioner</a:t>
            </a:r>
            <a:endParaRPr sz="5733" b="1" kern="0">
              <a:solidFill>
                <a:srgbClr val="1B212C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1" name="Google Shape;211;p38"/>
          <p:cNvSpPr txBox="1"/>
          <p:nvPr/>
        </p:nvSpPr>
        <p:spPr>
          <a:xfrm>
            <a:off x="715733" y="1296833"/>
            <a:ext cx="7459200" cy="100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4933" i="1" kern="0">
                <a:solidFill>
                  <a:srgbClr val="1B212C"/>
                </a:solidFill>
                <a:latin typeface="Trebuchet MS"/>
                <a:ea typeface="Trebuchet MS"/>
                <a:cs typeface="Trebuchet MS"/>
                <a:sym typeface="Trebuchet MS"/>
              </a:rPr>
              <a:t>Colorado River</a:t>
            </a:r>
            <a:endParaRPr sz="14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2" name="Google Shape;212;p38"/>
          <p:cNvSpPr txBox="1"/>
          <p:nvPr/>
        </p:nvSpPr>
        <p:spPr>
          <a:xfrm>
            <a:off x="822433" y="3492553"/>
            <a:ext cx="3514000" cy="21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" sz="2267" b="1" kern="0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Becky Mitchell</a:t>
            </a:r>
            <a:endParaRPr sz="2267" kern="0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" sz="1867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Colorado River Commissioner </a:t>
            </a:r>
            <a:br>
              <a:rPr lang="en" sz="1867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867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State of Colorado</a:t>
            </a:r>
            <a:endParaRPr sz="1867" b="1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1219170">
              <a:lnSpc>
                <a:spcPct val="115000"/>
              </a:lnSpc>
              <a:spcBef>
                <a:spcPts val="1333"/>
              </a:spcBef>
              <a:buClr>
                <a:srgbClr val="000000"/>
              </a:buClr>
            </a:pPr>
            <a:endParaRPr sz="1733" kern="0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algn="ctr" defTabSz="1219170">
              <a:lnSpc>
                <a:spcPct val="115000"/>
              </a:lnSpc>
              <a:spcBef>
                <a:spcPts val="1067"/>
              </a:spcBef>
              <a:buClr>
                <a:srgbClr val="000000"/>
              </a:buClr>
            </a:pPr>
            <a:endParaRPr sz="1733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4354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128202F0-3F82-111F-2FB2-F089F57FEC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E74302-79C7-C276-837C-4CB431ABF09E}"/>
              </a:ext>
            </a:extLst>
          </p:cNvPr>
          <p:cNvSpPr txBox="1"/>
          <p:nvPr/>
        </p:nvSpPr>
        <p:spPr>
          <a:xfrm>
            <a:off x="1066800" y="377371"/>
            <a:ext cx="10058400" cy="56576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0287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white">
                  <a:lumMod val="85000"/>
                  <a:lumOff val="15000"/>
                </a:prstClr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Compact Summary</a:t>
            </a:r>
          </a:p>
          <a:p>
            <a:pPr marL="28575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white">
                  <a:lumMod val="85000"/>
                  <a:lumOff val="15000"/>
                </a:prstClr>
              </a:buClr>
              <a:buSzTx/>
              <a:buFont typeface="Garamond" pitchFamily="18" charset="0"/>
              <a:buChar char="◦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Summer (April 1 – Oct. 15)</a:t>
            </a:r>
          </a:p>
          <a:p>
            <a:pPr marL="742950" marR="0" lvl="1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white">
                  <a:lumMod val="85000"/>
                  <a:lumOff val="15000"/>
                </a:prstClr>
              </a:buClr>
              <a:buSzTx/>
              <a:buFont typeface="Garamond" pitchFamily="18" charset="0"/>
              <a:buChar char="◦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If flow at interstate station &lt;120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c.f.s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., then curtail rights in District 64 junior to 1897</a:t>
            </a:r>
          </a:p>
          <a:p>
            <a:pPr marL="457200" marR="0" lvl="1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white">
                  <a:lumMod val="85000"/>
                  <a:lumOff val="15000"/>
                </a:prstClr>
              </a:buClr>
              <a:buSzTx/>
              <a:buFont typeface="Garamond" pitchFamily="18" charset="0"/>
              <a:buChar char="◦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8575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white">
                  <a:lumMod val="85000"/>
                  <a:lumOff val="15000"/>
                </a:prstClr>
              </a:buClr>
              <a:buSzTx/>
              <a:buFont typeface="Garamond" pitchFamily="18" charset="0"/>
              <a:buChar char="◦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Winter (Oct. 15 – April 1)</a:t>
            </a:r>
          </a:p>
          <a:p>
            <a:pPr marL="742950" marR="0" lvl="1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white">
                  <a:lumMod val="85000"/>
                  <a:lumOff val="15000"/>
                </a:prstClr>
              </a:buClr>
              <a:buSzTx/>
              <a:buFont typeface="Garamond" pitchFamily="18" charset="0"/>
              <a:buChar char="◦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 has full and uninterrupted use (except art. VI)</a:t>
            </a:r>
          </a:p>
          <a:p>
            <a:pPr marL="742950" marR="0" lvl="1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white">
                  <a:lumMod val="85000"/>
                  <a:lumOff val="15000"/>
                </a:prstClr>
              </a:buClr>
              <a:buSzTx/>
              <a:buFont typeface="Garamond" pitchFamily="18" charset="0"/>
              <a:buChar char="◦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NE: Perkins County Canal – 500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cfs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with 1921 Priority against lower section rights</a:t>
            </a:r>
          </a:p>
          <a:p>
            <a:pPr marL="742950" marR="0" lvl="1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white">
                  <a:lumMod val="85000"/>
                  <a:lumOff val="15000"/>
                </a:prstClr>
              </a:buClr>
              <a:buSzTx/>
              <a:buFont typeface="Garamond" pitchFamily="18" charset="0"/>
              <a:buChar char="◦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CO: Prior right to store 35,000 acre-feet</a:t>
            </a:r>
          </a:p>
          <a:p>
            <a:pPr marL="457200" marR="0" lvl="1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white">
                  <a:lumMod val="85000"/>
                  <a:lumOff val="15000"/>
                </a:prstClr>
              </a:buClr>
              <a:buSzTx/>
              <a:buFont typeface="Garamond" pitchFamily="18" charset="0"/>
              <a:buChar char="◦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3432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">
            <a:extLst>
              <a:ext uri="{FF2B5EF4-FFF2-40B4-BE49-F238E27FC236}">
                <a16:creationId xmlns:a16="http://schemas.microsoft.com/office/drawing/2014/main" id="{89ACFB43-28AF-CB9B-4612-31156DA222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7897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20" name="Rectangle 47119">
            <a:extLst>
              <a:ext uri="{FF2B5EF4-FFF2-40B4-BE49-F238E27FC236}">
                <a16:creationId xmlns:a16="http://schemas.microsoft.com/office/drawing/2014/main" id="{52C9F0CC-9F30-4B99-AC35-5A6C416A05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EC4AAB-7724-9CCA-9FDF-90AF5CE99F98}"/>
              </a:ext>
            </a:extLst>
          </p:cNvPr>
          <p:cNvSpPr txBox="1"/>
          <p:nvPr/>
        </p:nvSpPr>
        <p:spPr>
          <a:xfrm>
            <a:off x="1159902" y="135387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Average South Platte Flows</a:t>
            </a:r>
          </a:p>
        </p:txBody>
      </p:sp>
      <p:pic>
        <p:nvPicPr>
          <p:cNvPr id="47109" name="Picture 6">
            <a:extLst>
              <a:ext uri="{FF2B5EF4-FFF2-40B4-BE49-F238E27FC236}">
                <a16:creationId xmlns:a16="http://schemas.microsoft.com/office/drawing/2014/main" id="{6DC82092-3194-B219-92AB-7680FF93E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00" y="1252939"/>
            <a:ext cx="6168995" cy="483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24BD8F-A1FA-23C5-A35D-E10E9D9456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304" t="14687" r="36872" b="59316"/>
          <a:stretch/>
        </p:blipFill>
        <p:spPr>
          <a:xfrm>
            <a:off x="6776099" y="1216638"/>
            <a:ext cx="4939612" cy="2135408"/>
          </a:xfrm>
          <a:prstGeom prst="rect">
            <a:avLst/>
          </a:prstGeom>
          <a:effectLst>
            <a:softEdge rad="2032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C2CD19-C5AB-A974-5970-12D8E61D115F}"/>
              </a:ext>
            </a:extLst>
          </p:cNvPr>
          <p:cNvSpPr txBox="1"/>
          <p:nvPr/>
        </p:nvSpPr>
        <p:spPr>
          <a:xfrm>
            <a:off x="9905264" y="2784091"/>
            <a:ext cx="1701424" cy="4493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2651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6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South Platte River Summer 2022</a:t>
            </a: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9334C3-D686-206D-347F-944FA763D3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998" b="4793"/>
          <a:stretch/>
        </p:blipFill>
        <p:spPr>
          <a:xfrm>
            <a:off x="6776099" y="3773272"/>
            <a:ext cx="4830589" cy="2543644"/>
          </a:xfrm>
          <a:prstGeom prst="rect">
            <a:avLst/>
          </a:prstGeom>
          <a:effectLst>
            <a:softEdge rad="2413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F5F0DF-AC34-F1B8-7766-86419D2AB088}"/>
              </a:ext>
            </a:extLst>
          </p:cNvPr>
          <p:cNvSpPr txBox="1"/>
          <p:nvPr/>
        </p:nvSpPr>
        <p:spPr>
          <a:xfrm>
            <a:off x="9730540" y="5641362"/>
            <a:ext cx="1701424" cy="4493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2651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6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South Platte River Summer 2023</a:t>
            </a: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8129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C344B-466D-8FA3-8EC0-6688E2ADF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05892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en-US" dirty="0"/>
              <a:t>Nebraska’s Reasoning</a:t>
            </a:r>
            <a:br>
              <a:rPr lang="en-US" dirty="0"/>
            </a:br>
            <a:r>
              <a:rPr lang="en-US" dirty="0"/>
              <a:t>(Nebraska’s Slides)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87BBF-4011-9042-C3B5-5E48FAC28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E730F1-4CD7-3E3F-B618-45D18C461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499" y="2638044"/>
            <a:ext cx="6894057" cy="38773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A743C4-1690-0500-49CD-C9FE9C2DC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444" y="1688150"/>
            <a:ext cx="8688548" cy="500176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5614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967F423-D21C-4F37-A0B7-750026A171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04789F1-5F3B-4DEE-BEAA-E70D1E0886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3C3E38-DF85-49B0-BDB8-38728B091A7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rgbClr val="5F5041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59673B-0764-E466-5AB2-FA8FC5EFB8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l="8046" r="397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3D1E4F-81F1-CD35-9EBB-F6E8245FF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Nebraska’s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547CD-F8BE-B268-9F59-BC6D3A0523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60448" y="2103120"/>
            <a:ext cx="8253984" cy="393192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2800" dirty="0"/>
              <a:t>Completed feasibility study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2800" dirty="0"/>
              <a:t>Legislative funding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2800" dirty="0"/>
              <a:t>Designing and planning for construction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2800" dirty="0"/>
              <a:t>Planning for NEPA (404) and Endangered Species Act compliance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2800" dirty="0"/>
              <a:t>Purchased one CO property</a:t>
            </a:r>
          </a:p>
        </p:txBody>
      </p:sp>
    </p:spTree>
    <p:extLst>
      <p:ext uri="{BB962C8B-B14F-4D97-AF65-F5344CB8AC3E}">
        <p14:creationId xmlns:p14="http://schemas.microsoft.com/office/powerpoint/2010/main" val="5550458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 flipV="1">
            <a:off x="3294442" y="715023"/>
            <a:ext cx="8602089" cy="7349"/>
          </a:xfrm>
          <a:prstGeom prst="line">
            <a:avLst/>
          </a:prstGeom>
          <a:ln w="34925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1896531" y="715023"/>
            <a:ext cx="0" cy="5467736"/>
          </a:xfrm>
          <a:prstGeom prst="line">
            <a:avLst/>
          </a:prstGeom>
          <a:ln w="34925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15992" y="2323322"/>
            <a:ext cx="3884000" cy="4534678"/>
          </a:xfrm>
          <a:prstGeom prst="line">
            <a:avLst/>
          </a:prstGeom>
          <a:ln w="4445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lowchart: Or 29"/>
          <p:cNvSpPr/>
          <p:nvPr/>
        </p:nvSpPr>
        <p:spPr>
          <a:xfrm>
            <a:off x="3657600" y="5834268"/>
            <a:ext cx="304738" cy="307911"/>
          </a:xfrm>
          <a:prstGeom prst="flowChartOr">
            <a:avLst/>
          </a:prstGeom>
          <a:noFill/>
          <a:ln w="444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lowchart: Or 32"/>
          <p:cNvSpPr/>
          <p:nvPr/>
        </p:nvSpPr>
        <p:spPr>
          <a:xfrm>
            <a:off x="10674220" y="659230"/>
            <a:ext cx="304738" cy="307911"/>
          </a:xfrm>
          <a:prstGeom prst="flowChartOr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1203649" y="251927"/>
            <a:ext cx="10478278" cy="6223518"/>
          </a:xfrm>
          <a:custGeom>
            <a:avLst/>
            <a:gdLst>
              <a:gd name="connsiteX0" fmla="*/ 0 w 10478278"/>
              <a:gd name="connsiteY0" fmla="*/ 6223518 h 6223518"/>
              <a:gd name="connsiteX1" fmla="*/ 2118049 w 10478278"/>
              <a:gd name="connsiteY1" fmla="*/ 5971591 h 6223518"/>
              <a:gd name="connsiteX2" fmla="*/ 3489649 w 10478278"/>
              <a:gd name="connsiteY2" fmla="*/ 5215812 h 6223518"/>
              <a:gd name="connsiteX3" fmla="*/ 4655975 w 10478278"/>
              <a:gd name="connsiteY3" fmla="*/ 4124130 h 6223518"/>
              <a:gd name="connsiteX4" fmla="*/ 6288833 w 10478278"/>
              <a:gd name="connsiteY4" fmla="*/ 1810138 h 6223518"/>
              <a:gd name="connsiteX5" fmla="*/ 7072604 w 10478278"/>
              <a:gd name="connsiteY5" fmla="*/ 1231640 h 6223518"/>
              <a:gd name="connsiteX6" fmla="*/ 8556171 w 10478278"/>
              <a:gd name="connsiteY6" fmla="*/ 802432 h 6223518"/>
              <a:gd name="connsiteX7" fmla="*/ 9190653 w 10478278"/>
              <a:gd name="connsiteY7" fmla="*/ 671804 h 6223518"/>
              <a:gd name="connsiteX8" fmla="*/ 9731829 w 10478278"/>
              <a:gd name="connsiteY8" fmla="*/ 541175 h 6223518"/>
              <a:gd name="connsiteX9" fmla="*/ 9983755 w 10478278"/>
              <a:gd name="connsiteY9" fmla="*/ 214604 h 6223518"/>
              <a:gd name="connsiteX10" fmla="*/ 10478278 w 10478278"/>
              <a:gd name="connsiteY10" fmla="*/ 0 h 6223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78278" h="6223518">
                <a:moveTo>
                  <a:pt x="0" y="6223518"/>
                </a:moveTo>
                <a:cubicBezTo>
                  <a:pt x="768220" y="6181530"/>
                  <a:pt x="1536441" y="6139542"/>
                  <a:pt x="2118049" y="5971591"/>
                </a:cubicBezTo>
                <a:cubicBezTo>
                  <a:pt x="2699657" y="5803640"/>
                  <a:pt x="3066661" y="5523722"/>
                  <a:pt x="3489649" y="5215812"/>
                </a:cubicBezTo>
                <a:cubicBezTo>
                  <a:pt x="3912637" y="4907902"/>
                  <a:pt x="4189444" y="4691742"/>
                  <a:pt x="4655975" y="4124130"/>
                </a:cubicBezTo>
                <a:cubicBezTo>
                  <a:pt x="5122506" y="3556518"/>
                  <a:pt x="5886062" y="2292220"/>
                  <a:pt x="6288833" y="1810138"/>
                </a:cubicBezTo>
                <a:cubicBezTo>
                  <a:pt x="6691604" y="1328056"/>
                  <a:pt x="6694714" y="1399591"/>
                  <a:pt x="7072604" y="1231640"/>
                </a:cubicBezTo>
                <a:cubicBezTo>
                  <a:pt x="7450494" y="1063689"/>
                  <a:pt x="8203163" y="895738"/>
                  <a:pt x="8556171" y="802432"/>
                </a:cubicBezTo>
                <a:cubicBezTo>
                  <a:pt x="8909179" y="709126"/>
                  <a:pt x="8994710" y="715347"/>
                  <a:pt x="9190653" y="671804"/>
                </a:cubicBezTo>
                <a:cubicBezTo>
                  <a:pt x="9386596" y="628261"/>
                  <a:pt x="9599645" y="617375"/>
                  <a:pt x="9731829" y="541175"/>
                </a:cubicBezTo>
                <a:cubicBezTo>
                  <a:pt x="9864013" y="464975"/>
                  <a:pt x="9859347" y="304800"/>
                  <a:pt x="9983755" y="214604"/>
                </a:cubicBezTo>
                <a:cubicBezTo>
                  <a:pt x="10108163" y="124408"/>
                  <a:pt x="10293220" y="62204"/>
                  <a:pt x="10478278" y="0"/>
                </a:cubicBezTo>
              </a:path>
            </a:pathLst>
          </a:custGeom>
          <a:noFill/>
          <a:ln w="57150">
            <a:solidFill>
              <a:srgbClr val="00B0F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8717313" y="607956"/>
            <a:ext cx="3474687" cy="813793"/>
          </a:xfrm>
          <a:custGeom>
            <a:avLst/>
            <a:gdLst>
              <a:gd name="connsiteX0" fmla="*/ 0 w 2062065"/>
              <a:gd name="connsiteY0" fmla="*/ 269337 h 298137"/>
              <a:gd name="connsiteX1" fmla="*/ 475861 w 2062065"/>
              <a:gd name="connsiteY1" fmla="*/ 297329 h 298137"/>
              <a:gd name="connsiteX2" fmla="*/ 905069 w 2062065"/>
              <a:gd name="connsiteY2" fmla="*/ 241346 h 298137"/>
              <a:gd name="connsiteX3" fmla="*/ 1352939 w 2062065"/>
              <a:gd name="connsiteY3" fmla="*/ 204023 h 298137"/>
              <a:gd name="connsiteX4" fmla="*/ 1474237 w 2062065"/>
              <a:gd name="connsiteY4" fmla="*/ 92056 h 298137"/>
              <a:gd name="connsiteX5" fmla="*/ 1791477 w 2062065"/>
              <a:gd name="connsiteY5" fmla="*/ 8080 h 298137"/>
              <a:gd name="connsiteX6" fmla="*/ 2062065 w 2062065"/>
              <a:gd name="connsiteY6" fmla="*/ 8080 h 298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2065" h="298137">
                <a:moveTo>
                  <a:pt x="0" y="269337"/>
                </a:moveTo>
                <a:cubicBezTo>
                  <a:pt x="162508" y="285665"/>
                  <a:pt x="325016" y="301994"/>
                  <a:pt x="475861" y="297329"/>
                </a:cubicBezTo>
                <a:cubicBezTo>
                  <a:pt x="626706" y="292664"/>
                  <a:pt x="758889" y="256897"/>
                  <a:pt x="905069" y="241346"/>
                </a:cubicBezTo>
                <a:cubicBezTo>
                  <a:pt x="1051249" y="225795"/>
                  <a:pt x="1258078" y="228905"/>
                  <a:pt x="1352939" y="204023"/>
                </a:cubicBezTo>
                <a:cubicBezTo>
                  <a:pt x="1447800" y="179141"/>
                  <a:pt x="1401147" y="124713"/>
                  <a:pt x="1474237" y="92056"/>
                </a:cubicBezTo>
                <a:cubicBezTo>
                  <a:pt x="1547327" y="59399"/>
                  <a:pt x="1693506" y="22076"/>
                  <a:pt x="1791477" y="8080"/>
                </a:cubicBezTo>
                <a:cubicBezTo>
                  <a:pt x="1889448" y="-5916"/>
                  <a:pt x="1975756" y="1082"/>
                  <a:pt x="2062065" y="8080"/>
                </a:cubicBezTo>
              </a:path>
            </a:pathLst>
          </a:custGeom>
          <a:noFill/>
          <a:ln w="476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0" name="Straight Connector 39"/>
          <p:cNvCxnSpPr>
            <a:endCxn id="51" idx="2"/>
          </p:cNvCxnSpPr>
          <p:nvPr/>
        </p:nvCxnSpPr>
        <p:spPr>
          <a:xfrm>
            <a:off x="9484487" y="1188823"/>
            <a:ext cx="219805" cy="436139"/>
          </a:xfrm>
          <a:prstGeom prst="line">
            <a:avLst/>
          </a:prstGeom>
          <a:ln w="44450">
            <a:solidFill>
              <a:srgbClr val="FF0000"/>
            </a:solidFill>
            <a:prstDash val="solid"/>
            <a:headEnd w="lg" len="lg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 rot="2889794">
            <a:off x="10064332" y="1817338"/>
            <a:ext cx="263423" cy="562086"/>
          </a:xfrm>
          <a:prstGeom prst="ellipse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4" name="Straight Connector 43"/>
          <p:cNvCxnSpPr>
            <a:stCxn id="43" idx="2"/>
          </p:cNvCxnSpPr>
          <p:nvPr/>
        </p:nvCxnSpPr>
        <p:spPr>
          <a:xfrm flipH="1" flipV="1">
            <a:off x="9897715" y="1038452"/>
            <a:ext cx="210476" cy="961798"/>
          </a:xfrm>
          <a:prstGeom prst="line">
            <a:avLst/>
          </a:prstGeom>
          <a:ln w="44450">
            <a:solidFill>
              <a:srgbClr val="39D303"/>
            </a:solidFill>
            <a:prstDash val="sysDot"/>
            <a:headEnd w="lg" len="lg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 rot="2889794">
            <a:off x="10092463" y="1421469"/>
            <a:ext cx="263423" cy="562086"/>
          </a:xfrm>
          <a:prstGeom prst="ellipse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Oval 50"/>
          <p:cNvSpPr/>
          <p:nvPr/>
        </p:nvSpPr>
        <p:spPr>
          <a:xfrm rot="2889794">
            <a:off x="9660433" y="1442050"/>
            <a:ext cx="263423" cy="562086"/>
          </a:xfrm>
          <a:prstGeom prst="ellipse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9846176" y="1788593"/>
            <a:ext cx="290146" cy="344325"/>
          </a:xfrm>
          <a:prstGeom prst="line">
            <a:avLst/>
          </a:prstGeom>
          <a:ln w="44450">
            <a:solidFill>
              <a:srgbClr val="FF0000"/>
            </a:solidFill>
            <a:prstDash val="solid"/>
            <a:headEnd w="lg" len="lg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/>
          <p:cNvSpPr/>
          <p:nvPr/>
        </p:nvSpPr>
        <p:spPr>
          <a:xfrm rot="2889794">
            <a:off x="7414760" y="3324953"/>
            <a:ext cx="263423" cy="562086"/>
          </a:xfrm>
          <a:prstGeom prst="ellipse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6815477" y="3031424"/>
            <a:ext cx="478540" cy="574572"/>
          </a:xfrm>
          <a:prstGeom prst="line">
            <a:avLst/>
          </a:prstGeom>
          <a:ln w="44450">
            <a:solidFill>
              <a:srgbClr val="FF0000"/>
            </a:solidFill>
            <a:prstDash val="solid"/>
            <a:headEnd w="lg" len="lg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 flipV="1">
            <a:off x="7329266" y="2355463"/>
            <a:ext cx="322443" cy="963370"/>
          </a:xfrm>
          <a:prstGeom prst="line">
            <a:avLst/>
          </a:prstGeom>
          <a:ln w="44450">
            <a:solidFill>
              <a:srgbClr val="39D303"/>
            </a:solidFill>
            <a:prstDash val="sysDot"/>
            <a:headEnd w="lg" len="lg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Freeform 62"/>
          <p:cNvSpPr/>
          <p:nvPr/>
        </p:nvSpPr>
        <p:spPr>
          <a:xfrm rot="21024130">
            <a:off x="4798498" y="4137171"/>
            <a:ext cx="312773" cy="966507"/>
          </a:xfrm>
          <a:custGeom>
            <a:avLst/>
            <a:gdLst>
              <a:gd name="connsiteX0" fmla="*/ 356242 w 356242"/>
              <a:gd name="connsiteY0" fmla="*/ 2565217 h 2565217"/>
              <a:gd name="connsiteX1" fmla="*/ 2281 w 356242"/>
              <a:gd name="connsiteY1" fmla="*/ 1729475 h 2565217"/>
              <a:gd name="connsiteX2" fmla="*/ 198926 w 356242"/>
              <a:gd name="connsiteY2" fmla="*/ 1188701 h 2565217"/>
              <a:gd name="connsiteX3" fmla="*/ 90771 w 356242"/>
              <a:gd name="connsiteY3" fmla="*/ 805243 h 2565217"/>
              <a:gd name="connsiteX4" fmla="*/ 257920 w 356242"/>
              <a:gd name="connsiteY4" fmla="*/ 67823 h 2565217"/>
              <a:gd name="connsiteX5" fmla="*/ 257920 w 356242"/>
              <a:gd name="connsiteY5" fmla="*/ 77655 h 2565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242" h="2565217">
                <a:moveTo>
                  <a:pt x="356242" y="2565217"/>
                </a:moveTo>
                <a:cubicBezTo>
                  <a:pt x="192371" y="2262055"/>
                  <a:pt x="28500" y="1958894"/>
                  <a:pt x="2281" y="1729475"/>
                </a:cubicBezTo>
                <a:cubicBezTo>
                  <a:pt x="-23938" y="1500056"/>
                  <a:pt x="184178" y="1342740"/>
                  <a:pt x="198926" y="1188701"/>
                </a:cubicBezTo>
                <a:cubicBezTo>
                  <a:pt x="213674" y="1034662"/>
                  <a:pt x="80939" y="992056"/>
                  <a:pt x="90771" y="805243"/>
                </a:cubicBezTo>
                <a:cubicBezTo>
                  <a:pt x="100603" y="618430"/>
                  <a:pt x="257920" y="67823"/>
                  <a:pt x="257920" y="67823"/>
                </a:cubicBezTo>
                <a:cubicBezTo>
                  <a:pt x="285778" y="-53442"/>
                  <a:pt x="271849" y="12106"/>
                  <a:pt x="257920" y="77655"/>
                </a:cubicBezTo>
              </a:path>
            </a:pathLst>
          </a:custGeom>
          <a:noFill/>
          <a:ln w="50800"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 rot="2889794">
            <a:off x="5008565" y="3704861"/>
            <a:ext cx="263423" cy="562086"/>
          </a:xfrm>
          <a:prstGeom prst="ellipse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5" name="Straight Connector 64"/>
          <p:cNvCxnSpPr>
            <a:stCxn id="64" idx="6"/>
          </p:cNvCxnSpPr>
          <p:nvPr/>
        </p:nvCxnSpPr>
        <p:spPr>
          <a:xfrm>
            <a:off x="5228129" y="4084035"/>
            <a:ext cx="477379" cy="409865"/>
          </a:xfrm>
          <a:prstGeom prst="line">
            <a:avLst/>
          </a:prstGeom>
          <a:ln w="44450">
            <a:solidFill>
              <a:srgbClr val="39D303"/>
            </a:solidFill>
            <a:prstDash val="sysDot"/>
            <a:headEnd w="lg" len="lg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5026488" y="353040"/>
            <a:ext cx="2212914" cy="369332"/>
          </a:xfrm>
          <a:prstGeom prst="rect">
            <a:avLst/>
          </a:prstGeom>
          <a:noFill/>
          <a:ln w="25400"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Nebraska State Line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8051378" y="148927"/>
            <a:ext cx="1712116" cy="36933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Julesburg Gauge</a:t>
            </a:r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9763494" y="455159"/>
            <a:ext cx="808089" cy="20407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 rot="21123374">
            <a:off x="734680" y="5954971"/>
            <a:ext cx="2212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South Platte River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0578132" y="2798289"/>
            <a:ext cx="1054723" cy="64633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Heyborn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Recharge</a:t>
            </a:r>
          </a:p>
        </p:txBody>
      </p:sp>
      <p:cxnSp>
        <p:nvCxnSpPr>
          <p:cNvPr id="77" name="Straight Arrow Connector 76"/>
          <p:cNvCxnSpPr/>
          <p:nvPr/>
        </p:nvCxnSpPr>
        <p:spPr>
          <a:xfrm flipH="1" flipV="1">
            <a:off x="10434449" y="2172768"/>
            <a:ext cx="534467" cy="63408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7294017" y="4701507"/>
            <a:ext cx="1181389" cy="64633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Tamarack Recharge</a:t>
            </a:r>
          </a:p>
        </p:txBody>
      </p:sp>
      <p:cxnSp>
        <p:nvCxnSpPr>
          <p:cNvPr id="83" name="Straight Arrow Connector 82"/>
          <p:cNvCxnSpPr>
            <a:cxnSpLocks/>
            <a:endCxn id="57" idx="5"/>
          </p:cNvCxnSpPr>
          <p:nvPr/>
        </p:nvCxnSpPr>
        <p:spPr>
          <a:xfrm flipV="1">
            <a:off x="7430576" y="3807939"/>
            <a:ext cx="29956" cy="96419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8732185" y="2098381"/>
            <a:ext cx="899387" cy="94672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Perkins County Canal</a:t>
            </a:r>
          </a:p>
        </p:txBody>
      </p:sp>
      <p:cxnSp>
        <p:nvCxnSpPr>
          <p:cNvPr id="86" name="Straight Arrow Connector 85"/>
          <p:cNvCxnSpPr>
            <a:cxnSpLocks/>
          </p:cNvCxnSpPr>
          <p:nvPr/>
        </p:nvCxnSpPr>
        <p:spPr>
          <a:xfrm flipH="1" flipV="1">
            <a:off x="8832685" y="1372287"/>
            <a:ext cx="222810" cy="72609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3868659" y="2127666"/>
            <a:ext cx="1849205" cy="64633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Numerous other recharge efforts</a:t>
            </a:r>
          </a:p>
        </p:txBody>
      </p:sp>
      <p:cxnSp>
        <p:nvCxnSpPr>
          <p:cNvPr id="88" name="Straight Arrow Connector 87"/>
          <p:cNvCxnSpPr>
            <a:cxnSpLocks/>
            <a:endCxn id="64" idx="1"/>
          </p:cNvCxnSpPr>
          <p:nvPr/>
        </p:nvCxnSpPr>
        <p:spPr>
          <a:xfrm>
            <a:off x="5189656" y="2806747"/>
            <a:ext cx="36560" cy="97721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 flipV="1">
            <a:off x="1241329" y="2454593"/>
            <a:ext cx="531356" cy="38255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flipH="1">
            <a:off x="834492" y="3172571"/>
            <a:ext cx="530205" cy="43342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1192075" y="2120477"/>
            <a:ext cx="1212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District 64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87525" y="3630129"/>
            <a:ext cx="1212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District 1</a:t>
            </a:r>
          </a:p>
        </p:txBody>
      </p:sp>
      <p:sp>
        <p:nvSpPr>
          <p:cNvPr id="100" name="Oval 99"/>
          <p:cNvSpPr/>
          <p:nvPr/>
        </p:nvSpPr>
        <p:spPr>
          <a:xfrm flipH="1" flipV="1">
            <a:off x="3278796" y="4820681"/>
            <a:ext cx="121234" cy="15812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Oval 105"/>
          <p:cNvSpPr/>
          <p:nvPr/>
        </p:nvSpPr>
        <p:spPr>
          <a:xfrm flipH="1" flipV="1">
            <a:off x="4915569" y="5544926"/>
            <a:ext cx="123496" cy="12761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Oval 106"/>
          <p:cNvSpPr/>
          <p:nvPr/>
        </p:nvSpPr>
        <p:spPr>
          <a:xfrm flipH="1" flipV="1">
            <a:off x="1237560" y="5898075"/>
            <a:ext cx="123496" cy="12761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Oval 109"/>
          <p:cNvSpPr/>
          <p:nvPr/>
        </p:nvSpPr>
        <p:spPr>
          <a:xfrm flipH="1" flipV="1">
            <a:off x="7730207" y="2227849"/>
            <a:ext cx="123496" cy="12761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2348634" y="3392871"/>
            <a:ext cx="1046332" cy="64633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Irrigation Wells</a:t>
            </a:r>
          </a:p>
        </p:txBody>
      </p:sp>
      <p:cxnSp>
        <p:nvCxnSpPr>
          <p:cNvPr id="114" name="Straight Arrow Connector 113"/>
          <p:cNvCxnSpPr>
            <a:cxnSpLocks/>
            <a:stCxn id="113" idx="2"/>
            <a:endCxn id="100" idx="5"/>
          </p:cNvCxnSpPr>
          <p:nvPr/>
        </p:nvCxnSpPr>
        <p:spPr>
          <a:xfrm>
            <a:off x="2871800" y="4039202"/>
            <a:ext cx="424750" cy="80463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Freeform 58"/>
          <p:cNvSpPr/>
          <p:nvPr/>
        </p:nvSpPr>
        <p:spPr>
          <a:xfrm rot="698485">
            <a:off x="5809638" y="1678531"/>
            <a:ext cx="601674" cy="2290418"/>
          </a:xfrm>
          <a:custGeom>
            <a:avLst/>
            <a:gdLst>
              <a:gd name="connsiteX0" fmla="*/ 356242 w 356242"/>
              <a:gd name="connsiteY0" fmla="*/ 2565217 h 2565217"/>
              <a:gd name="connsiteX1" fmla="*/ 2281 w 356242"/>
              <a:gd name="connsiteY1" fmla="*/ 1729475 h 2565217"/>
              <a:gd name="connsiteX2" fmla="*/ 198926 w 356242"/>
              <a:gd name="connsiteY2" fmla="*/ 1188701 h 2565217"/>
              <a:gd name="connsiteX3" fmla="*/ 90771 w 356242"/>
              <a:gd name="connsiteY3" fmla="*/ 805243 h 2565217"/>
              <a:gd name="connsiteX4" fmla="*/ 257920 w 356242"/>
              <a:gd name="connsiteY4" fmla="*/ 67823 h 2565217"/>
              <a:gd name="connsiteX5" fmla="*/ 257920 w 356242"/>
              <a:gd name="connsiteY5" fmla="*/ 77655 h 2565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242" h="2565217">
                <a:moveTo>
                  <a:pt x="356242" y="2565217"/>
                </a:moveTo>
                <a:cubicBezTo>
                  <a:pt x="192371" y="2262055"/>
                  <a:pt x="28500" y="1958894"/>
                  <a:pt x="2281" y="1729475"/>
                </a:cubicBezTo>
                <a:cubicBezTo>
                  <a:pt x="-23938" y="1500056"/>
                  <a:pt x="184178" y="1342740"/>
                  <a:pt x="198926" y="1188701"/>
                </a:cubicBezTo>
                <a:cubicBezTo>
                  <a:pt x="213674" y="1034662"/>
                  <a:pt x="80939" y="992056"/>
                  <a:pt x="90771" y="805243"/>
                </a:cubicBezTo>
                <a:cubicBezTo>
                  <a:pt x="100603" y="618430"/>
                  <a:pt x="257920" y="67823"/>
                  <a:pt x="257920" y="67823"/>
                </a:cubicBezTo>
                <a:cubicBezTo>
                  <a:pt x="285778" y="-53442"/>
                  <a:pt x="271849" y="12106"/>
                  <a:pt x="257920" y="77655"/>
                </a:cubicBezTo>
              </a:path>
            </a:pathLst>
          </a:custGeom>
          <a:noFill/>
          <a:ln w="50800">
            <a:solidFill>
              <a:schemeClr val="accent1">
                <a:lumMod val="50000"/>
              </a:schemeClr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 rot="2889794">
            <a:off x="6302016" y="747726"/>
            <a:ext cx="992741" cy="1199841"/>
          </a:xfrm>
          <a:prstGeom prst="ellipse">
            <a:avLst/>
          </a:prstGeom>
          <a:solidFill>
            <a:srgbClr val="00B0F0">
              <a:alpha val="23000"/>
            </a:srgbClr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63285" y="1155311"/>
            <a:ext cx="939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Julesburg Reservoir</a:t>
            </a:r>
          </a:p>
        </p:txBody>
      </p:sp>
      <p:sp>
        <p:nvSpPr>
          <p:cNvPr id="54" name="Flowchart: Or 53"/>
          <p:cNvSpPr/>
          <p:nvPr/>
        </p:nvSpPr>
        <p:spPr>
          <a:xfrm>
            <a:off x="3238016" y="6056482"/>
            <a:ext cx="304738" cy="307911"/>
          </a:xfrm>
          <a:prstGeom prst="flowChartOr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20207" y="4380748"/>
            <a:ext cx="1465499" cy="92333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 Bridge near Balzac Gauge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807936" y="5766488"/>
            <a:ext cx="939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Prewitt  Reservoir</a:t>
            </a:r>
          </a:p>
        </p:txBody>
      </p:sp>
      <p:cxnSp>
        <p:nvCxnSpPr>
          <p:cNvPr id="62" name="Straight Arrow Connector 61"/>
          <p:cNvCxnSpPr>
            <a:cxnSpLocks/>
            <a:endCxn id="54" idx="0"/>
          </p:cNvCxnSpPr>
          <p:nvPr/>
        </p:nvCxnSpPr>
        <p:spPr>
          <a:xfrm>
            <a:off x="1451677" y="5320747"/>
            <a:ext cx="1938708" cy="73573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al 72"/>
          <p:cNvSpPr/>
          <p:nvPr/>
        </p:nvSpPr>
        <p:spPr>
          <a:xfrm rot="2889794">
            <a:off x="4921027" y="5386743"/>
            <a:ext cx="745160" cy="1306142"/>
          </a:xfrm>
          <a:prstGeom prst="ellipse">
            <a:avLst/>
          </a:prstGeom>
          <a:solidFill>
            <a:srgbClr val="00B0F0">
              <a:alpha val="23000"/>
            </a:srgbClr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 66"/>
          <p:cNvSpPr/>
          <p:nvPr/>
        </p:nvSpPr>
        <p:spPr>
          <a:xfrm rot="5400000" flipH="1">
            <a:off x="4101724" y="5611815"/>
            <a:ext cx="256500" cy="1263290"/>
          </a:xfrm>
          <a:custGeom>
            <a:avLst/>
            <a:gdLst>
              <a:gd name="connsiteX0" fmla="*/ 356242 w 356242"/>
              <a:gd name="connsiteY0" fmla="*/ 2565217 h 2565217"/>
              <a:gd name="connsiteX1" fmla="*/ 2281 w 356242"/>
              <a:gd name="connsiteY1" fmla="*/ 1729475 h 2565217"/>
              <a:gd name="connsiteX2" fmla="*/ 198926 w 356242"/>
              <a:gd name="connsiteY2" fmla="*/ 1188701 h 2565217"/>
              <a:gd name="connsiteX3" fmla="*/ 90771 w 356242"/>
              <a:gd name="connsiteY3" fmla="*/ 805243 h 2565217"/>
              <a:gd name="connsiteX4" fmla="*/ 257920 w 356242"/>
              <a:gd name="connsiteY4" fmla="*/ 67823 h 2565217"/>
              <a:gd name="connsiteX5" fmla="*/ 257920 w 356242"/>
              <a:gd name="connsiteY5" fmla="*/ 77655 h 2565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242" h="2565217">
                <a:moveTo>
                  <a:pt x="356242" y="2565217"/>
                </a:moveTo>
                <a:cubicBezTo>
                  <a:pt x="192371" y="2262055"/>
                  <a:pt x="28500" y="1958894"/>
                  <a:pt x="2281" y="1729475"/>
                </a:cubicBezTo>
                <a:cubicBezTo>
                  <a:pt x="-23938" y="1500056"/>
                  <a:pt x="184178" y="1342740"/>
                  <a:pt x="198926" y="1188701"/>
                </a:cubicBezTo>
                <a:cubicBezTo>
                  <a:pt x="213674" y="1034662"/>
                  <a:pt x="80939" y="992056"/>
                  <a:pt x="90771" y="805243"/>
                </a:cubicBezTo>
                <a:cubicBezTo>
                  <a:pt x="100603" y="618430"/>
                  <a:pt x="257920" y="67823"/>
                  <a:pt x="257920" y="67823"/>
                </a:cubicBezTo>
                <a:cubicBezTo>
                  <a:pt x="285778" y="-53442"/>
                  <a:pt x="271849" y="12106"/>
                  <a:pt x="257920" y="77655"/>
                </a:cubicBezTo>
              </a:path>
            </a:pathLst>
          </a:custGeom>
          <a:noFill/>
          <a:ln w="50800">
            <a:solidFill>
              <a:schemeClr val="accent1">
                <a:lumMod val="50000"/>
              </a:schemeClr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5-Point Star 1"/>
          <p:cNvSpPr/>
          <p:nvPr/>
        </p:nvSpPr>
        <p:spPr>
          <a:xfrm>
            <a:off x="5303229" y="4701507"/>
            <a:ext cx="274929" cy="36933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5-Point Star 67"/>
          <p:cNvSpPr/>
          <p:nvPr/>
        </p:nvSpPr>
        <p:spPr>
          <a:xfrm>
            <a:off x="2327986" y="6177206"/>
            <a:ext cx="274929" cy="36933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2304947" y="6487543"/>
            <a:ext cx="92460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Brush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421441" y="5031004"/>
            <a:ext cx="92460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Sterling</a:t>
            </a:r>
          </a:p>
        </p:txBody>
      </p:sp>
      <p:cxnSp>
        <p:nvCxnSpPr>
          <p:cNvPr id="79" name="Straight Arrow Connector 78"/>
          <p:cNvCxnSpPr>
            <a:cxnSpLocks/>
            <a:stCxn id="113" idx="2"/>
            <a:endCxn id="16" idx="4"/>
          </p:cNvCxnSpPr>
          <p:nvPr/>
        </p:nvCxnSpPr>
        <p:spPr>
          <a:xfrm flipH="1">
            <a:off x="2578160" y="4039202"/>
            <a:ext cx="293640" cy="135886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eeform 66">
            <a:extLst>
              <a:ext uri="{FF2B5EF4-FFF2-40B4-BE49-F238E27FC236}">
                <a16:creationId xmlns:a16="http://schemas.microsoft.com/office/drawing/2014/main" id="{00AFBAFC-9570-089D-9013-4AB9C728CF5F}"/>
              </a:ext>
            </a:extLst>
          </p:cNvPr>
          <p:cNvSpPr/>
          <p:nvPr/>
        </p:nvSpPr>
        <p:spPr>
          <a:xfrm rot="1638488">
            <a:off x="3389945" y="3664134"/>
            <a:ext cx="452300" cy="2679966"/>
          </a:xfrm>
          <a:custGeom>
            <a:avLst/>
            <a:gdLst>
              <a:gd name="connsiteX0" fmla="*/ 356242 w 356242"/>
              <a:gd name="connsiteY0" fmla="*/ 2565217 h 2565217"/>
              <a:gd name="connsiteX1" fmla="*/ 2281 w 356242"/>
              <a:gd name="connsiteY1" fmla="*/ 1729475 h 2565217"/>
              <a:gd name="connsiteX2" fmla="*/ 198926 w 356242"/>
              <a:gd name="connsiteY2" fmla="*/ 1188701 h 2565217"/>
              <a:gd name="connsiteX3" fmla="*/ 90771 w 356242"/>
              <a:gd name="connsiteY3" fmla="*/ 805243 h 2565217"/>
              <a:gd name="connsiteX4" fmla="*/ 257920 w 356242"/>
              <a:gd name="connsiteY4" fmla="*/ 67823 h 2565217"/>
              <a:gd name="connsiteX5" fmla="*/ 257920 w 356242"/>
              <a:gd name="connsiteY5" fmla="*/ 77655 h 2565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242" h="2565217">
                <a:moveTo>
                  <a:pt x="356242" y="2565217"/>
                </a:moveTo>
                <a:cubicBezTo>
                  <a:pt x="192371" y="2262055"/>
                  <a:pt x="28500" y="1958894"/>
                  <a:pt x="2281" y="1729475"/>
                </a:cubicBezTo>
                <a:cubicBezTo>
                  <a:pt x="-23938" y="1500056"/>
                  <a:pt x="184178" y="1342740"/>
                  <a:pt x="198926" y="1188701"/>
                </a:cubicBezTo>
                <a:cubicBezTo>
                  <a:pt x="213674" y="1034662"/>
                  <a:pt x="80939" y="992056"/>
                  <a:pt x="90771" y="805243"/>
                </a:cubicBezTo>
                <a:cubicBezTo>
                  <a:pt x="100603" y="618430"/>
                  <a:pt x="257920" y="67823"/>
                  <a:pt x="257920" y="67823"/>
                </a:cubicBezTo>
                <a:cubicBezTo>
                  <a:pt x="285778" y="-53442"/>
                  <a:pt x="271849" y="12106"/>
                  <a:pt x="257920" y="77655"/>
                </a:cubicBezTo>
              </a:path>
            </a:pathLst>
          </a:custGeom>
          <a:noFill/>
          <a:ln w="50800">
            <a:solidFill>
              <a:schemeClr val="accent1">
                <a:lumMod val="50000"/>
              </a:schemeClr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9805C09-2909-D7E1-24E5-F3B65B95FF4D}"/>
              </a:ext>
            </a:extLst>
          </p:cNvPr>
          <p:cNvSpPr/>
          <p:nvPr/>
        </p:nvSpPr>
        <p:spPr>
          <a:xfrm rot="2889794">
            <a:off x="3972117" y="2964503"/>
            <a:ext cx="992741" cy="1199841"/>
          </a:xfrm>
          <a:prstGeom prst="ellipse">
            <a:avLst/>
          </a:prstGeom>
          <a:solidFill>
            <a:srgbClr val="00B0F0">
              <a:alpha val="23000"/>
            </a:srgbClr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D1CAE0-3CBA-3134-0EC4-99950F1190C2}"/>
              </a:ext>
            </a:extLst>
          </p:cNvPr>
          <p:cNvSpPr txBox="1"/>
          <p:nvPr/>
        </p:nvSpPr>
        <p:spPr>
          <a:xfrm>
            <a:off x="4023965" y="3233071"/>
            <a:ext cx="9394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North Sterling Reservoir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2B0468E-78A5-87D5-7DE3-30D664E3E667}"/>
              </a:ext>
            </a:extLst>
          </p:cNvPr>
          <p:cNvSpPr/>
          <p:nvPr/>
        </p:nvSpPr>
        <p:spPr>
          <a:xfrm flipH="1" flipV="1">
            <a:off x="674560" y="5770461"/>
            <a:ext cx="123496" cy="12761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80A9C98-798A-3BEE-CC00-95A6466F8E51}"/>
              </a:ext>
            </a:extLst>
          </p:cNvPr>
          <p:cNvSpPr/>
          <p:nvPr/>
        </p:nvSpPr>
        <p:spPr>
          <a:xfrm flipH="1" flipV="1">
            <a:off x="2516412" y="5398065"/>
            <a:ext cx="123496" cy="12761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Title 1">
            <a:extLst>
              <a:ext uri="{FF2B5EF4-FFF2-40B4-BE49-F238E27FC236}">
                <a16:creationId xmlns:a16="http://schemas.microsoft.com/office/drawing/2014/main" id="{6BDEF121-C2D3-61A3-AC35-430ABC363950}"/>
              </a:ext>
            </a:extLst>
          </p:cNvPr>
          <p:cNvSpPr txBox="1">
            <a:spLocks/>
          </p:cNvSpPr>
          <p:nvPr/>
        </p:nvSpPr>
        <p:spPr>
          <a:xfrm>
            <a:off x="63615" y="127218"/>
            <a:ext cx="3128190" cy="13674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Potential Impacts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054A6B5-E4F2-309C-84BC-EFE0CE674038}"/>
              </a:ext>
            </a:extLst>
          </p:cNvPr>
          <p:cNvSpPr txBox="1">
            <a:spLocks/>
          </p:cNvSpPr>
          <p:nvPr/>
        </p:nvSpPr>
        <p:spPr>
          <a:xfrm>
            <a:off x="8996247" y="6309083"/>
            <a:ext cx="2784421" cy="4264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schematic – not to scale</a:t>
            </a:r>
          </a:p>
        </p:txBody>
      </p:sp>
    </p:spTree>
    <p:extLst>
      <p:ext uri="{BB962C8B-B14F-4D97-AF65-F5344CB8AC3E}">
        <p14:creationId xmlns:p14="http://schemas.microsoft.com/office/powerpoint/2010/main" val="37797305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1B5D6631-F74B-410E-B60D-7C97D6D770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F300CB1-0412-47A2-BA30-07135C98E7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1AC820A-F7A7-46F3-933A-2CCC7201D3B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DAFCA3D-277C-4C06-BC17-5108F3A700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457DF47-900A-447E-9B61-2B94B74950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4772325-EEFF-4BA8-841C-29A78A2E43F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D3094C5-7785-41DD-B095-217D26651E5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D3CF66E-289D-4AB8-85D9-C0B9AE18B60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D257F3E5-1ADA-4174-A122-264DF55ED79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9" name="Picture 8" descr="Bright Flowers">
            <a:extLst>
              <a:ext uri="{FF2B5EF4-FFF2-40B4-BE49-F238E27FC236}">
                <a16:creationId xmlns:a16="http://schemas.microsoft.com/office/drawing/2014/main" id="{E3AED392-F4FF-45D7-9A91-FD20E7E29C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duotone>
              <a:schemeClr val="bg2">
                <a:shade val="45000"/>
                <a:satMod val="135000"/>
              </a:schemeClr>
              <a:prstClr val="white"/>
            </a:duotone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49F9D678-1B6C-430B-AA2E-B98A54B9DA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>
              <a:alpha val="94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7B60D0B-524B-45F4-9CA7-869B07027F4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2BAEBB-B897-4E2E-8BE7-753F1060B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708" y="2091263"/>
            <a:ext cx="9068586" cy="25908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Questions?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9A1FF9-62BF-8DDB-F4EC-370255AC52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62100" y="4682062"/>
            <a:ext cx="9070848" cy="45720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0"/>
              </a:spcBef>
              <a:buClr>
                <a:schemeClr val="tx1">
                  <a:lumMod val="85000"/>
                  <a:lumOff val="15000"/>
                </a:schemeClr>
              </a:buClr>
            </a:pPr>
            <a:endParaRPr lang="en-US" spc="80">
              <a:solidFill>
                <a:schemeClr val="tx1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B15D433-80EF-462B-96DF-889FD5ECDD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FEF42156-FFCF-44B5-9182-C3874A7D88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276F6D4-D0B6-44A4-AC25-5083664D8E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3ECEBF8-5932-4696-842A-35F4B913D8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79842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285" y="2821031"/>
            <a:ext cx="2983187" cy="3860595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817" y="659640"/>
            <a:ext cx="2944624" cy="843296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628" y="640077"/>
            <a:ext cx="1257300" cy="1135380"/>
          </a:xfrm>
          <a:prstGeom prst="rect">
            <a:avLst/>
          </a:prstGeom>
        </p:spPr>
      </p:pic>
      <p:sp>
        <p:nvSpPr>
          <p:cNvPr id="6" name="Slide Number Placeholder 5"/>
          <p:cNvSpPr txBox="1">
            <a:spLocks/>
          </p:cNvSpPr>
          <p:nvPr/>
        </p:nvSpPr>
        <p:spPr>
          <a:xfrm>
            <a:off x="3524563" y="3551288"/>
            <a:ext cx="6971987" cy="14639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0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61669" y="-107270"/>
            <a:ext cx="11482656" cy="44796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lang="en-US" sz="4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8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Related Resources</a:t>
            </a:r>
            <a:endParaRPr sz="44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58" y="2821177"/>
            <a:ext cx="2894973" cy="37452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358" y="2821031"/>
            <a:ext cx="2892526" cy="37455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000" y="2821030"/>
            <a:ext cx="2771094" cy="358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4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817" y="659640"/>
            <a:ext cx="2944624" cy="843296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628" y="640077"/>
            <a:ext cx="1257300" cy="1135380"/>
          </a:xfrm>
          <a:prstGeom prst="rect">
            <a:avLst/>
          </a:prstGeom>
        </p:spPr>
      </p:pic>
      <p:sp>
        <p:nvSpPr>
          <p:cNvPr id="6" name="Slide Number Placeholder 5"/>
          <p:cNvSpPr txBox="1">
            <a:spLocks/>
          </p:cNvSpPr>
          <p:nvPr/>
        </p:nvSpPr>
        <p:spPr>
          <a:xfrm>
            <a:off x="1777041" y="4753155"/>
            <a:ext cx="10510842" cy="135283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dirty="0" smtClean="0"/>
              <a:t>Registration at: www.wateredco.org</a:t>
            </a:r>
            <a:endParaRPr lang="en-US" sz="40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44084" y="1081288"/>
            <a:ext cx="11482656" cy="45122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lang="en-US" sz="4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8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Thank you for coming!</a:t>
            </a:r>
          </a:p>
          <a:p>
            <a:r>
              <a:rPr lang="en-US" sz="48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Consider attending: June 4-5 Upper Arkansas River Basin Tour</a:t>
            </a:r>
          </a:p>
        </p:txBody>
      </p:sp>
    </p:spTree>
    <p:extLst>
      <p:ext uri="{BB962C8B-B14F-4D97-AF65-F5344CB8AC3E}">
        <p14:creationId xmlns:p14="http://schemas.microsoft.com/office/powerpoint/2010/main" val="332187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9"/>
          <p:cNvSpPr/>
          <p:nvPr/>
        </p:nvSpPr>
        <p:spPr>
          <a:xfrm>
            <a:off x="193368" y="731423"/>
            <a:ext cx="2655000" cy="5418600"/>
          </a:xfrm>
          <a:prstGeom prst="roundRect">
            <a:avLst>
              <a:gd name="adj" fmla="val 10000"/>
            </a:avLst>
          </a:prstGeom>
          <a:solidFill>
            <a:srgbClr val="C55A1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8" name="Google Shape;218;p39"/>
          <p:cNvSpPr txBox="1"/>
          <p:nvPr/>
        </p:nvSpPr>
        <p:spPr>
          <a:xfrm>
            <a:off x="193368" y="2898890"/>
            <a:ext cx="2655000" cy="21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9367" tIns="149367" rIns="149367" bIns="149367" anchor="ctr" anchorCtr="0">
            <a:noAutofit/>
          </a:bodyPr>
          <a:lstStyle/>
          <a:p>
            <a:pPr algn="ctr" defTabSz="1219170">
              <a:lnSpc>
                <a:spcPct val="90000"/>
              </a:lnSpc>
              <a:buClr>
                <a:srgbClr val="FFFFFF"/>
              </a:buClr>
              <a:buSzPts val="1600"/>
            </a:pPr>
            <a:r>
              <a:rPr lang="en" sz="2133" b="1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March 11</a:t>
            </a:r>
            <a:endParaRPr sz="14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lnSpc>
                <a:spcPct val="90000"/>
              </a:lnSpc>
              <a:spcBef>
                <a:spcPts val="800"/>
              </a:spcBef>
              <a:buClr>
                <a:srgbClr val="FFFFFF"/>
              </a:buClr>
              <a:buSzPts val="1600"/>
            </a:pPr>
            <a:r>
              <a:rPr lang="en" sz="2133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Reclamation deadline to submit modeling proposals</a:t>
            </a:r>
            <a:endParaRPr sz="14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9" name="Google Shape;219;p39"/>
          <p:cNvSpPr/>
          <p:nvPr/>
        </p:nvSpPr>
        <p:spPr>
          <a:xfrm>
            <a:off x="620414" y="1056543"/>
            <a:ext cx="1804500" cy="1804500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 t="-999" b="-999"/>
            </a:stretch>
          </a:blip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0" name="Google Shape;220;p39"/>
          <p:cNvSpPr/>
          <p:nvPr/>
        </p:nvSpPr>
        <p:spPr>
          <a:xfrm>
            <a:off x="2929821" y="731423"/>
            <a:ext cx="2655000" cy="5418600"/>
          </a:xfrm>
          <a:prstGeom prst="roundRect">
            <a:avLst>
              <a:gd name="adj" fmla="val 10000"/>
            </a:avLst>
          </a:prstGeom>
          <a:solidFill>
            <a:srgbClr val="5CA0C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1" name="Google Shape;221;p39"/>
          <p:cNvSpPr txBox="1"/>
          <p:nvPr/>
        </p:nvSpPr>
        <p:spPr>
          <a:xfrm>
            <a:off x="2929821" y="2898890"/>
            <a:ext cx="2655000" cy="21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9367" tIns="149367" rIns="149367" bIns="149367" anchor="ctr" anchorCtr="0">
            <a:noAutofit/>
          </a:bodyPr>
          <a:lstStyle/>
          <a:p>
            <a:pPr algn="ctr" defTabSz="1219170">
              <a:lnSpc>
                <a:spcPct val="90000"/>
              </a:lnSpc>
              <a:buClr>
                <a:srgbClr val="FFFFFF"/>
              </a:buClr>
              <a:buSzPts val="1600"/>
            </a:pPr>
            <a:r>
              <a:rPr lang="en" sz="2133" b="1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March 6</a:t>
            </a:r>
            <a:endParaRPr sz="14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lnSpc>
                <a:spcPct val="90000"/>
              </a:lnSpc>
              <a:spcBef>
                <a:spcPts val="800"/>
              </a:spcBef>
              <a:buClr>
                <a:srgbClr val="FFFFFF"/>
              </a:buClr>
              <a:buSzPts val="1600"/>
            </a:pPr>
            <a:r>
              <a:rPr lang="en" sz="2133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Upper Division States submit Alternative for Reclamation to model</a:t>
            </a:r>
            <a:endParaRPr sz="14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2" name="Google Shape;222;p39"/>
          <p:cNvSpPr/>
          <p:nvPr/>
        </p:nvSpPr>
        <p:spPr>
          <a:xfrm>
            <a:off x="6516951" y="1496875"/>
            <a:ext cx="1804500" cy="1804500"/>
          </a:xfrm>
          <a:prstGeom prst="rect">
            <a:avLst/>
          </a:prstGeom>
          <a:solidFill>
            <a:srgbClr val="C3D4EB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3" name="Google Shape;223;p39"/>
          <p:cNvSpPr/>
          <p:nvPr/>
        </p:nvSpPr>
        <p:spPr>
          <a:xfrm>
            <a:off x="5664567" y="731423"/>
            <a:ext cx="2655000" cy="5418600"/>
          </a:xfrm>
          <a:prstGeom prst="roundRect">
            <a:avLst>
              <a:gd name="adj" fmla="val 10000"/>
            </a:avLst>
          </a:prstGeom>
          <a:solidFill>
            <a:srgbClr val="2E623E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highlight>
                <a:srgbClr val="2E623E"/>
              </a:highlight>
              <a:latin typeface="Arial"/>
              <a:cs typeface="Arial"/>
              <a:sym typeface="Arial"/>
            </a:endParaRPr>
          </a:p>
        </p:txBody>
      </p:sp>
      <p:sp>
        <p:nvSpPr>
          <p:cNvPr id="224" name="Google Shape;224;p39"/>
          <p:cNvSpPr txBox="1"/>
          <p:nvPr/>
        </p:nvSpPr>
        <p:spPr>
          <a:xfrm>
            <a:off x="5664567" y="2898890"/>
            <a:ext cx="2655000" cy="21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9367" tIns="149367" rIns="149367" bIns="149367" anchor="ctr" anchorCtr="0">
            <a:noAutofit/>
          </a:bodyPr>
          <a:lstStyle/>
          <a:p>
            <a:pPr algn="ctr" defTabSz="1219170">
              <a:lnSpc>
                <a:spcPct val="90000"/>
              </a:lnSpc>
              <a:buClr>
                <a:srgbClr val="FFFFFF"/>
              </a:buClr>
              <a:buSzPts val="1600"/>
            </a:pPr>
            <a:r>
              <a:rPr lang="en" sz="2133" b="1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March 2024 and beyond</a:t>
            </a:r>
            <a:endParaRPr sz="14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lnSpc>
                <a:spcPct val="90000"/>
              </a:lnSpc>
              <a:spcBef>
                <a:spcPts val="800"/>
              </a:spcBef>
              <a:buClr>
                <a:srgbClr val="FFFFFF"/>
              </a:buClr>
              <a:buSzPts val="1600"/>
            </a:pPr>
            <a:r>
              <a:rPr lang="en" sz="2133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Discussions continue</a:t>
            </a:r>
            <a:endParaRPr sz="14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5" name="Google Shape;225;p39"/>
          <p:cNvSpPr/>
          <p:nvPr/>
        </p:nvSpPr>
        <p:spPr>
          <a:xfrm>
            <a:off x="6089907" y="1056543"/>
            <a:ext cx="1804500" cy="1804500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 t="-1999" b="-1999"/>
            </a:stretch>
          </a:blip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6" name="Google Shape;226;p39"/>
          <p:cNvSpPr/>
          <p:nvPr/>
        </p:nvSpPr>
        <p:spPr>
          <a:xfrm>
            <a:off x="518487" y="5066357"/>
            <a:ext cx="7477800" cy="8127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B3CAE7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27" name="Google Shape;227;p3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21858" y="1814667"/>
            <a:ext cx="2935753" cy="492389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8" name="Google Shape;228;p3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45665" y="1560165"/>
            <a:ext cx="2537880" cy="3249561"/>
          </a:xfrm>
          <a:prstGeom prst="rect">
            <a:avLst/>
          </a:prstGeom>
          <a:noFill/>
          <a:ln w="349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9" name="Google Shape;229;p39"/>
          <p:cNvSpPr txBox="1"/>
          <p:nvPr/>
        </p:nvSpPr>
        <p:spPr>
          <a:xfrm>
            <a:off x="8645667" y="4980534"/>
            <a:ext cx="2538000" cy="1138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84665" algn="ctr" defTabSz="1219170">
              <a:buClr>
                <a:srgbClr val="000000"/>
              </a:buClr>
            </a:pPr>
            <a:r>
              <a:rPr lang="en" sz="2267" i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‘07 Interim Guidelines expire in 2026</a:t>
            </a:r>
            <a:endParaRPr sz="14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4595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0"/>
          <p:cNvSpPr txBox="1"/>
          <p:nvPr/>
        </p:nvSpPr>
        <p:spPr>
          <a:xfrm>
            <a:off x="715733" y="713260"/>
            <a:ext cx="7459200" cy="1764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  <a:buSzPts val="3700"/>
            </a:pPr>
            <a:r>
              <a:rPr lang="en" sz="4933" b="1" kern="0">
                <a:solidFill>
                  <a:srgbClr val="1B212C"/>
                </a:solidFill>
                <a:latin typeface="Trebuchet MS"/>
                <a:ea typeface="Trebuchet MS"/>
                <a:cs typeface="Trebuchet MS"/>
                <a:sym typeface="Trebuchet MS"/>
              </a:rPr>
              <a:t>Upper Division States Alternative</a:t>
            </a:r>
            <a:endParaRPr sz="1467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40"/>
          <p:cNvSpPr txBox="1"/>
          <p:nvPr/>
        </p:nvSpPr>
        <p:spPr>
          <a:xfrm>
            <a:off x="605033" y="2584533"/>
            <a:ext cx="9811200" cy="3557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84665" defTabSz="1219170">
              <a:spcBef>
                <a:spcPts val="1067"/>
              </a:spcBef>
              <a:buClr>
                <a:srgbClr val="000000"/>
              </a:buClr>
            </a:pPr>
            <a:r>
              <a:rPr lang="en" sz="36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Upper Division States Alternative provides </a:t>
            </a:r>
            <a:br>
              <a:rPr lang="en" sz="36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36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 approach for Post-2026 operations of Lakes Powell and Mead that is designed to </a:t>
            </a:r>
            <a:r>
              <a:rPr lang="en" sz="3600" b="1" kern="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respond to hydrologic conditions</a:t>
            </a:r>
            <a:r>
              <a:rPr lang="en" sz="3600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" sz="3600" b="1" kern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help rebuild storage</a:t>
            </a:r>
            <a:r>
              <a:rPr lang="en" sz="3600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" sz="3600" b="1" kern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600" b="1" kern="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protect water users and resources</a:t>
            </a:r>
            <a:r>
              <a:rPr lang="en" sz="3600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" sz="36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" sz="3600" b="1" kern="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operate within the Law of the River.</a:t>
            </a:r>
            <a:endParaRPr sz="36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043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7635" y="-2044699"/>
            <a:ext cx="8519167" cy="1102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41"/>
          <p:cNvSpPr txBox="1"/>
          <p:nvPr/>
        </p:nvSpPr>
        <p:spPr>
          <a:xfrm>
            <a:off x="715733" y="713260"/>
            <a:ext cx="7459200" cy="100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  <a:buSzPts val="3700"/>
            </a:pPr>
            <a:r>
              <a:rPr lang="en" sz="4933" b="1" kern="0">
                <a:solidFill>
                  <a:srgbClr val="1B212C"/>
                </a:solidFill>
                <a:latin typeface="Trebuchet MS"/>
                <a:ea typeface="Trebuchet MS"/>
                <a:cs typeface="Trebuchet MS"/>
                <a:sym typeface="Trebuchet MS"/>
              </a:rPr>
              <a:t>Post-2026 Operations</a:t>
            </a:r>
            <a:endParaRPr sz="1467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1"/>
          <p:cNvSpPr txBox="1"/>
          <p:nvPr/>
        </p:nvSpPr>
        <p:spPr>
          <a:xfrm>
            <a:off x="715733" y="1492033"/>
            <a:ext cx="7459200" cy="759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3333" i="1" kern="0">
                <a:solidFill>
                  <a:srgbClr val="3D85C6"/>
                </a:solidFill>
                <a:latin typeface="Trebuchet MS"/>
                <a:ea typeface="Trebuchet MS"/>
                <a:cs typeface="Trebuchet MS"/>
                <a:sym typeface="Trebuchet MS"/>
              </a:rPr>
              <a:t>Of Lake Powell &amp; Lake Mead</a:t>
            </a:r>
            <a:endParaRPr sz="3333" i="1" kern="0">
              <a:solidFill>
                <a:srgbClr val="3D85C6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3" name="Google Shape;243;p41"/>
          <p:cNvSpPr txBox="1"/>
          <p:nvPr/>
        </p:nvSpPr>
        <p:spPr>
          <a:xfrm>
            <a:off x="858133" y="2361033"/>
            <a:ext cx="7601200" cy="450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defTabSz="1219170">
              <a:lnSpc>
                <a:spcPct val="115000"/>
              </a:lnSpc>
              <a:spcAft>
                <a:spcPts val="1333"/>
              </a:spcAft>
              <a:buClr>
                <a:srgbClr val="000000"/>
              </a:buClr>
            </a:pPr>
            <a:r>
              <a:rPr lang="en" sz="26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Colorado, New Mexico, </a:t>
            </a:r>
            <a:br>
              <a:rPr lang="en" sz="26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26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Utah, and Wyoming </a:t>
            </a:r>
            <a:br>
              <a:rPr lang="en" sz="26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26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submitted the “UDS</a:t>
            </a:r>
            <a:br>
              <a:rPr lang="en" sz="26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26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Alternative” on March 6.</a:t>
            </a:r>
            <a:br>
              <a:rPr lang="en" sz="26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26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It provides for </a:t>
            </a:r>
            <a:r>
              <a:rPr lang="en" sz="2667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sustainable</a:t>
            </a:r>
            <a:br>
              <a:rPr lang="en" sz="2667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2667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operations </a:t>
            </a:r>
            <a:r>
              <a:rPr lang="en" sz="26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that are aligned</a:t>
            </a:r>
            <a:br>
              <a:rPr lang="en" sz="26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26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with </a:t>
            </a:r>
            <a:r>
              <a:rPr lang="en" sz="2667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hydrologic conditions </a:t>
            </a:r>
            <a:r>
              <a:rPr lang="en" sz="26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br>
              <a:rPr lang="en" sz="26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26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is designed to help </a:t>
            </a:r>
            <a:r>
              <a:rPr lang="en" sz="2667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rebuild storage.</a:t>
            </a:r>
            <a:br>
              <a:rPr lang="en" sz="2667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26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It operates within the </a:t>
            </a:r>
            <a:r>
              <a:rPr lang="en" sz="2667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Law of the River.</a:t>
            </a:r>
            <a:r>
              <a:rPr lang="en" sz="26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667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41"/>
          <p:cNvSpPr txBox="1"/>
          <p:nvPr/>
        </p:nvSpPr>
        <p:spPr>
          <a:xfrm>
            <a:off x="715733" y="221799"/>
            <a:ext cx="7459200" cy="759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3333" i="1" kern="0">
                <a:solidFill>
                  <a:srgbClr val="3D85C6"/>
                </a:solidFill>
                <a:latin typeface="Trebuchet MS"/>
                <a:ea typeface="Trebuchet MS"/>
                <a:cs typeface="Trebuchet MS"/>
                <a:sym typeface="Trebuchet MS"/>
              </a:rPr>
              <a:t>UDS Alternative</a:t>
            </a:r>
            <a:endParaRPr sz="3333" i="1" kern="0">
              <a:solidFill>
                <a:srgbClr val="3D85C6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469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42"/>
          <p:cNvPicPr preferRelativeResize="0"/>
          <p:nvPr/>
        </p:nvPicPr>
        <p:blipFill rotWithShape="1">
          <a:blip r:embed="rId4">
            <a:alphaModFix/>
          </a:blip>
          <a:srcRect l="32786" t="2285" b="45298"/>
          <a:stretch/>
        </p:blipFill>
        <p:spPr>
          <a:xfrm>
            <a:off x="6340262" y="-165600"/>
            <a:ext cx="7158572" cy="722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42"/>
          <p:cNvSpPr txBox="1"/>
          <p:nvPr/>
        </p:nvSpPr>
        <p:spPr>
          <a:xfrm>
            <a:off x="715733" y="713260"/>
            <a:ext cx="7459200" cy="100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  <a:buSzPts val="3700"/>
            </a:pPr>
            <a:r>
              <a:rPr lang="en" sz="4933" b="1" kern="0">
                <a:solidFill>
                  <a:srgbClr val="1B212C"/>
                </a:solidFill>
                <a:latin typeface="Trebuchet MS"/>
                <a:ea typeface="Trebuchet MS"/>
                <a:cs typeface="Trebuchet MS"/>
                <a:sym typeface="Trebuchet MS"/>
              </a:rPr>
              <a:t>Powell Operations</a:t>
            </a:r>
            <a:endParaRPr sz="1467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42"/>
          <p:cNvSpPr txBox="1"/>
          <p:nvPr/>
        </p:nvSpPr>
        <p:spPr>
          <a:xfrm>
            <a:off x="858133" y="1769333"/>
            <a:ext cx="6448400" cy="2239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609585" indent="-414856" defTabSz="1219170">
              <a:lnSpc>
                <a:spcPct val="115000"/>
              </a:lnSpc>
              <a:buClr>
                <a:srgbClr val="000000"/>
              </a:buClr>
              <a:buSzPts val="1300"/>
              <a:buFont typeface="Calibri"/>
              <a:buChar char="●"/>
            </a:pPr>
            <a:r>
              <a:rPr lang="en" sz="1733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Lake Powell operations designed to be responsive to hydrologic conditions and help rebuild storage.</a:t>
            </a:r>
            <a:endParaRPr sz="1733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414856" defTabSz="1219170">
              <a:lnSpc>
                <a:spcPct val="115000"/>
              </a:lnSpc>
              <a:buClr>
                <a:srgbClr val="000000"/>
              </a:buClr>
              <a:buSzPts val="1300"/>
              <a:buFont typeface="Calibri"/>
              <a:buChar char="●"/>
            </a:pPr>
            <a:r>
              <a:rPr lang="en" sz="1733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Lake Powell release is determined by a continuous and linear rule curve based on storage level on October 1.</a:t>
            </a:r>
            <a:endParaRPr sz="1733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414856" defTabSz="1219170">
              <a:lnSpc>
                <a:spcPct val="115000"/>
              </a:lnSpc>
              <a:buClr>
                <a:srgbClr val="000000"/>
              </a:buClr>
              <a:buSzPts val="1300"/>
              <a:buFont typeface="Calibri"/>
              <a:buChar char="●"/>
            </a:pPr>
            <a:r>
              <a:rPr lang="en" sz="1733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Avoids sharp deviations and discontinuities between tiers.</a:t>
            </a:r>
            <a:endParaRPr sz="1733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414856" defTabSz="1219170">
              <a:lnSpc>
                <a:spcPct val="115000"/>
              </a:lnSpc>
              <a:buClr>
                <a:srgbClr val="000000"/>
              </a:buClr>
              <a:buSzPts val="1300"/>
              <a:buFont typeface="Calibri"/>
              <a:buChar char="●"/>
            </a:pPr>
            <a:r>
              <a:rPr lang="en" sz="1733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 balancing releases.</a:t>
            </a:r>
            <a:endParaRPr sz="1733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414856" defTabSz="1219170">
              <a:lnSpc>
                <a:spcPct val="115000"/>
              </a:lnSpc>
              <a:buClr>
                <a:srgbClr val="000000"/>
              </a:buClr>
              <a:buSzPts val="1300"/>
              <a:buFont typeface="Calibri"/>
              <a:buChar char="●"/>
            </a:pPr>
            <a:r>
              <a:rPr lang="en" sz="1733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Lake Powell level used as a proxy for hydrologic conditions.</a:t>
            </a:r>
            <a:endParaRPr sz="1733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42"/>
          <p:cNvSpPr txBox="1"/>
          <p:nvPr/>
        </p:nvSpPr>
        <p:spPr>
          <a:xfrm>
            <a:off x="715733" y="221799"/>
            <a:ext cx="7459200" cy="759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3333" i="1" kern="0">
                <a:solidFill>
                  <a:srgbClr val="3D85C6"/>
                </a:solidFill>
                <a:latin typeface="Trebuchet MS"/>
                <a:ea typeface="Trebuchet MS"/>
                <a:cs typeface="Trebuchet MS"/>
                <a:sym typeface="Trebuchet MS"/>
              </a:rPr>
              <a:t>UDS Alternative</a:t>
            </a:r>
            <a:endParaRPr sz="3333" i="1" kern="0">
              <a:solidFill>
                <a:srgbClr val="3D85C6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53" name="Google Shape;253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5742" y="4121406"/>
            <a:ext cx="6564925" cy="2524969"/>
          </a:xfrm>
          <a:prstGeom prst="rect">
            <a:avLst/>
          </a:prstGeom>
          <a:solidFill>
            <a:schemeClr val="lt1"/>
          </a:solidFill>
          <a:ln w="476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578922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43"/>
          <p:cNvPicPr preferRelativeResize="0"/>
          <p:nvPr/>
        </p:nvPicPr>
        <p:blipFill rotWithShape="1">
          <a:blip r:embed="rId4">
            <a:alphaModFix/>
          </a:blip>
          <a:srcRect t="54376" r="45057" b="-418"/>
          <a:stretch/>
        </p:blipFill>
        <p:spPr>
          <a:xfrm>
            <a:off x="6213800" y="1"/>
            <a:ext cx="6448403" cy="6995193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43"/>
          <p:cNvSpPr txBox="1"/>
          <p:nvPr/>
        </p:nvSpPr>
        <p:spPr>
          <a:xfrm>
            <a:off x="715733" y="713260"/>
            <a:ext cx="7459200" cy="100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  <a:buSzPts val="3700"/>
            </a:pPr>
            <a:r>
              <a:rPr lang="en" sz="4933" b="1" kern="0">
                <a:solidFill>
                  <a:srgbClr val="1B212C"/>
                </a:solidFill>
                <a:latin typeface="Trebuchet MS"/>
                <a:ea typeface="Trebuchet MS"/>
                <a:cs typeface="Trebuchet MS"/>
                <a:sym typeface="Trebuchet MS"/>
              </a:rPr>
              <a:t>Mead Operations</a:t>
            </a:r>
            <a:endParaRPr sz="1467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43"/>
          <p:cNvSpPr txBox="1"/>
          <p:nvPr/>
        </p:nvSpPr>
        <p:spPr>
          <a:xfrm>
            <a:off x="858133" y="1769334"/>
            <a:ext cx="6098800" cy="2239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609585" indent="-414856" defTabSz="1219170">
              <a:lnSpc>
                <a:spcPct val="115000"/>
              </a:lnSpc>
              <a:buClr>
                <a:srgbClr val="000000"/>
              </a:buClr>
              <a:buSzPts val="1300"/>
              <a:buFont typeface="Calibri"/>
              <a:buChar char="●"/>
            </a:pPr>
            <a:r>
              <a:rPr lang="en" sz="1733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Lower Basin reductions are based on combined storage </a:t>
            </a:r>
            <a:br>
              <a:rPr lang="en" sz="1733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733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of Lake Powell and Lake Mead.</a:t>
            </a:r>
            <a:endParaRPr sz="1733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414856" defTabSz="1219170">
              <a:lnSpc>
                <a:spcPct val="115000"/>
              </a:lnSpc>
              <a:buClr>
                <a:srgbClr val="000000"/>
              </a:buClr>
              <a:buSzPts val="1300"/>
              <a:buFont typeface="Calibri"/>
              <a:buChar char="●"/>
            </a:pPr>
            <a:r>
              <a:rPr lang="en" sz="1733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Storage amounts are used to determine a Trigger on October 1 that sets operations.</a:t>
            </a:r>
            <a:endParaRPr sz="1733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414856" defTabSz="1219170">
              <a:lnSpc>
                <a:spcPct val="115000"/>
              </a:lnSpc>
              <a:buClr>
                <a:srgbClr val="000000"/>
              </a:buClr>
              <a:buSzPts val="1300"/>
              <a:buFont typeface="Calibri"/>
              <a:buChar char="●"/>
            </a:pPr>
            <a:r>
              <a:rPr lang="en" sz="1733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Trigger is a percentage of current live storage of the two reservoirs with a threshold volume of 8.7 million acre-feet (combined) removed.</a:t>
            </a:r>
            <a:endParaRPr sz="1733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43"/>
          <p:cNvSpPr txBox="1"/>
          <p:nvPr/>
        </p:nvSpPr>
        <p:spPr>
          <a:xfrm>
            <a:off x="715733" y="221799"/>
            <a:ext cx="7459200" cy="759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3333" i="1" kern="0">
                <a:solidFill>
                  <a:srgbClr val="3D85C6"/>
                </a:solidFill>
                <a:latin typeface="Trebuchet MS"/>
                <a:ea typeface="Trebuchet MS"/>
                <a:cs typeface="Trebuchet MS"/>
                <a:sym typeface="Trebuchet MS"/>
              </a:rPr>
              <a:t>UDS Alternative</a:t>
            </a:r>
            <a:endParaRPr sz="3333" i="1" kern="0">
              <a:solidFill>
                <a:srgbClr val="3D85C6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62" name="Google Shape;262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2811" y="4634877"/>
            <a:ext cx="7185040" cy="2223123"/>
          </a:xfrm>
          <a:prstGeom prst="rect">
            <a:avLst/>
          </a:prstGeom>
          <a:noFill/>
          <a:ln w="349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3" name="Google Shape;263;p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84375" y="3774958"/>
            <a:ext cx="3477111" cy="695423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4083997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4"/>
          <p:cNvSpPr txBox="1"/>
          <p:nvPr/>
        </p:nvSpPr>
        <p:spPr>
          <a:xfrm>
            <a:off x="715733" y="713260"/>
            <a:ext cx="7459200" cy="100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  <a:buSzPts val="3700"/>
            </a:pPr>
            <a:r>
              <a:rPr lang="en" sz="4933" b="1" kern="0">
                <a:solidFill>
                  <a:srgbClr val="1B212C"/>
                </a:solidFill>
                <a:latin typeface="Trebuchet MS"/>
                <a:ea typeface="Trebuchet MS"/>
                <a:cs typeface="Trebuchet MS"/>
                <a:sym typeface="Trebuchet MS"/>
              </a:rPr>
              <a:t>Hydrologic Shortage</a:t>
            </a:r>
            <a:endParaRPr sz="1467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9" name="Google Shape;269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1851" y="1718867"/>
            <a:ext cx="9668703" cy="4331735"/>
          </a:xfrm>
          <a:prstGeom prst="rect">
            <a:avLst/>
          </a:prstGeom>
          <a:noFill/>
          <a:ln w="28575" cap="flat" cmpd="sng">
            <a:solidFill>
              <a:srgbClr val="5CA0C5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4014940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5"/>
          <p:cNvSpPr txBox="1"/>
          <p:nvPr/>
        </p:nvSpPr>
        <p:spPr>
          <a:xfrm>
            <a:off x="715733" y="713260"/>
            <a:ext cx="7459200" cy="100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  <a:buSzPts val="3700"/>
            </a:pPr>
            <a:r>
              <a:rPr lang="en" sz="4933" b="1" kern="0">
                <a:solidFill>
                  <a:srgbClr val="1B212C"/>
                </a:solidFill>
                <a:latin typeface="Trebuchet MS"/>
                <a:ea typeface="Trebuchet MS"/>
                <a:cs typeface="Trebuchet MS"/>
                <a:sym typeface="Trebuchet MS"/>
              </a:rPr>
              <a:t>Parallel Activities</a:t>
            </a:r>
            <a:endParaRPr sz="1467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45"/>
          <p:cNvSpPr txBox="1"/>
          <p:nvPr/>
        </p:nvSpPr>
        <p:spPr>
          <a:xfrm>
            <a:off x="605033" y="1623754"/>
            <a:ext cx="10968000" cy="5266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609585" indent="-448722" defTabSz="1219170">
              <a:spcBef>
                <a:spcPts val="1067"/>
              </a:spcBef>
              <a:buClr>
                <a:srgbClr val="000000"/>
              </a:buClr>
              <a:buSzPts val="1700"/>
              <a:buFont typeface="Arial"/>
              <a:buChar char="●"/>
            </a:pPr>
            <a:r>
              <a:rPr lang="en" sz="2267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Parallel Activities section acknowledges that there may be</a:t>
            </a:r>
            <a:br>
              <a:rPr lang="en" sz="2267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2267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activities </a:t>
            </a:r>
            <a:r>
              <a:rPr lang="en" sz="2267" b="1" kern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outside the scope of the Post-2026 Operations framework</a:t>
            </a:r>
            <a:br>
              <a:rPr lang="en" sz="2267" b="1" kern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2267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that may complement the Post-2026 Alternative.</a:t>
            </a:r>
            <a:endParaRPr sz="14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609585" indent="-448722" defTabSz="1219170">
              <a:spcBef>
                <a:spcPts val="1067"/>
              </a:spcBef>
              <a:buClr>
                <a:srgbClr val="000000"/>
              </a:buClr>
              <a:buSzPts val="1700"/>
              <a:buFont typeface="Arial"/>
              <a:buChar char="●"/>
            </a:pPr>
            <a:r>
              <a:rPr lang="en" sz="2267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Parallel Activities may be pursued if the UDS Alternative is adopted.</a:t>
            </a:r>
            <a:endParaRPr sz="14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609585" indent="-448722" defTabSz="1219170">
              <a:spcBef>
                <a:spcPts val="1067"/>
              </a:spcBef>
              <a:buClr>
                <a:srgbClr val="000000"/>
              </a:buClr>
              <a:buSzPts val="1700"/>
              <a:buFont typeface="Arial"/>
              <a:buChar char="●"/>
            </a:pPr>
            <a:r>
              <a:rPr lang="en" sz="2267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Parallel Activities may include:</a:t>
            </a:r>
            <a:endParaRPr sz="14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1219170" lvl="1" indent="-448722" defTabSz="1219170">
              <a:spcBef>
                <a:spcPts val="1067"/>
              </a:spcBef>
              <a:buClr>
                <a:srgbClr val="000000"/>
              </a:buClr>
              <a:buSzPts val="1700"/>
              <a:buFont typeface="Arial"/>
              <a:buChar char="○"/>
            </a:pPr>
            <a:r>
              <a:rPr lang="en" sz="2267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Voluntary conservation </a:t>
            </a:r>
            <a:endParaRPr sz="14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1219170" lvl="1" indent="-448722" defTabSz="1219170">
              <a:spcBef>
                <a:spcPts val="1067"/>
              </a:spcBef>
              <a:buClr>
                <a:srgbClr val="000000"/>
              </a:buClr>
              <a:buSzPts val="1700"/>
              <a:buFont typeface="Arial"/>
              <a:buChar char="○"/>
            </a:pPr>
            <a:r>
              <a:rPr lang="en" sz="2267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Potential releases and recovery at CRSPA Initial Units (Blue Mesa, </a:t>
            </a:r>
            <a:br>
              <a:rPr lang="en" sz="2267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2267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Flaming Gorge, Navajo)</a:t>
            </a:r>
            <a:endParaRPr sz="14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609585" indent="-448722" defTabSz="1219170">
              <a:spcBef>
                <a:spcPts val="1067"/>
              </a:spcBef>
              <a:buClr>
                <a:srgbClr val="000000"/>
              </a:buClr>
              <a:buSzPts val="1700"/>
              <a:buFont typeface="Arial"/>
              <a:buChar char="●"/>
            </a:pPr>
            <a:r>
              <a:rPr lang="en" sz="2267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Any such Parallel Activities would be subject to new agreements outside the </a:t>
            </a:r>
            <a:br>
              <a:rPr lang="en" sz="2267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2267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scope of the Post-2026 process and should be used to </a:t>
            </a:r>
            <a:r>
              <a:rPr lang="en" sz="2267" b="1" kern="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protect Lake Powell’s </a:t>
            </a:r>
            <a:br>
              <a:rPr lang="en" sz="2267" b="1" kern="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2267" b="1" kern="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continued ability to make releases </a:t>
            </a:r>
            <a:r>
              <a:rPr lang="en" sz="2267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to </a:t>
            </a:r>
            <a:r>
              <a:rPr lang="en" sz="2267" b="1" kern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protect Upper Basin interests</a:t>
            </a:r>
            <a:r>
              <a:rPr lang="en" sz="2267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4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609585" indent="-448722" defTabSz="1219170">
              <a:spcBef>
                <a:spcPts val="1067"/>
              </a:spcBef>
              <a:buClr>
                <a:srgbClr val="000000"/>
              </a:buClr>
              <a:buSzPts val="1700"/>
              <a:buFont typeface="Arial"/>
              <a:buChar char="●"/>
            </a:pPr>
            <a:r>
              <a:rPr lang="en" sz="2267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UDS Alternative also acknowledges </a:t>
            </a:r>
            <a:r>
              <a:rPr lang="en" sz="2267" b="1" kern="0" dirty="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undeveloped settled Tribal water rights</a:t>
            </a:r>
            <a:r>
              <a:rPr lang="en" sz="2267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3067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45"/>
          <p:cNvSpPr txBox="1"/>
          <p:nvPr/>
        </p:nvSpPr>
        <p:spPr>
          <a:xfrm>
            <a:off x="715733" y="221799"/>
            <a:ext cx="7459200" cy="759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3333" i="1" kern="0">
                <a:solidFill>
                  <a:srgbClr val="3D85C6"/>
                </a:solidFill>
                <a:latin typeface="Trebuchet MS"/>
                <a:ea typeface="Trebuchet MS"/>
                <a:cs typeface="Trebuchet MS"/>
                <a:sym typeface="Trebuchet MS"/>
              </a:rPr>
              <a:t>UDS Alternative</a:t>
            </a:r>
            <a:endParaRPr sz="3333" i="1" kern="0">
              <a:solidFill>
                <a:srgbClr val="3D85C6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683458"/>
      </p:ext>
    </p:extLst>
  </p:cSld>
  <p:clrMapOvr>
    <a:masterClrMapping/>
  </p:clrMapOvr>
</p:sld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2_Office Theme">
  <a:themeElements>
    <a:clrScheme name="Water Ed Network Colors">
      <a:dk1>
        <a:sysClr val="windowText" lastClr="000000"/>
      </a:dk1>
      <a:lt1>
        <a:sysClr val="window" lastClr="FFFFFF"/>
      </a:lt1>
      <a:dk2>
        <a:srgbClr val="C32F2B"/>
      </a:dk2>
      <a:lt2>
        <a:srgbClr val="EEECE1"/>
      </a:lt2>
      <a:accent1>
        <a:srgbClr val="F37622"/>
      </a:accent1>
      <a:accent2>
        <a:srgbClr val="FF8B57"/>
      </a:accent2>
      <a:accent3>
        <a:srgbClr val="D4B9F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Water Educator Network Fonts">
      <a:majorFont>
        <a:latin typeface="Perpetua Titling MT"/>
        <a:ea typeface=""/>
        <a:cs typeface=""/>
      </a:majorFont>
      <a:minorFont>
        <a:latin typeface="Adobe Garamon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Office Theme">
  <a:themeElements>
    <a:clrScheme name="">
      <a:dk1>
        <a:srgbClr val="FFFFFF"/>
      </a:dk1>
      <a:lt1>
        <a:srgbClr val="FFFFFF"/>
      </a:lt1>
      <a:dk2>
        <a:srgbClr val="DCDEE0"/>
      </a:dk2>
      <a:lt2>
        <a:srgbClr val="53585F"/>
      </a:lt2>
      <a:accent1>
        <a:srgbClr val="0365C0"/>
      </a:accent1>
      <a:accent2>
        <a:srgbClr val="00882B"/>
      </a:accent2>
      <a:accent3>
        <a:srgbClr val="FFFFFF"/>
      </a:accent3>
      <a:accent4>
        <a:srgbClr val="DADADA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Trebuchet MS"/>
        <a:ea typeface="Trebuchet MS"/>
        <a:cs typeface="Trebuchet MS"/>
      </a:majorFont>
      <a:minorFont>
        <a:latin typeface="Trebuchet MS"/>
        <a:ea typeface="Trebuchet MS"/>
        <a:cs typeface="Trebuchet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4943F"/>
        </a:solidFill>
        <a:ln w="127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/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5C6670"/>
            </a:solidFill>
            <a:effectLst/>
            <a:latin typeface="Trebuchet MS" pitchFamily="-100" charset="0"/>
            <a:ea typeface="Trebuchet MS" pitchFamily="-100" charset="0"/>
            <a:cs typeface="Trebuchet MS" pitchFamily="-100" charset="0"/>
            <a:sym typeface="Trebuchet MS" pitchFamily="-10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4943F"/>
        </a:solidFill>
        <a:ln w="127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/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5C6670"/>
            </a:solidFill>
            <a:effectLst/>
            <a:latin typeface="Trebuchet MS" pitchFamily="-100" charset="0"/>
            <a:ea typeface="Trebuchet MS" pitchFamily="-100" charset="0"/>
            <a:cs typeface="Trebuchet MS" pitchFamily="-100" charset="0"/>
            <a:sym typeface="Trebuchet MS" pitchFamily="-100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11_Office Theme">
  <a:themeElements>
    <a:clrScheme name="">
      <a:dk1>
        <a:srgbClr val="FFFFFF"/>
      </a:dk1>
      <a:lt1>
        <a:srgbClr val="FFFFFF"/>
      </a:lt1>
      <a:dk2>
        <a:srgbClr val="DCDEE0"/>
      </a:dk2>
      <a:lt2>
        <a:srgbClr val="53585F"/>
      </a:lt2>
      <a:accent1>
        <a:srgbClr val="0365C0"/>
      </a:accent1>
      <a:accent2>
        <a:srgbClr val="00882B"/>
      </a:accent2>
      <a:accent3>
        <a:srgbClr val="FFFFFF"/>
      </a:accent3>
      <a:accent4>
        <a:srgbClr val="DADADA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Trebuchet MS"/>
        <a:ea typeface="Trebuchet MS"/>
        <a:cs typeface="Trebuchet MS"/>
      </a:majorFont>
      <a:minorFont>
        <a:latin typeface="Trebuchet MS"/>
        <a:ea typeface="Trebuchet MS"/>
        <a:cs typeface="Trebuchet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4943F"/>
        </a:solidFill>
        <a:ln w="127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/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5C6670"/>
            </a:solidFill>
            <a:effectLst/>
            <a:latin typeface="Trebuchet MS" pitchFamily="-100" charset="0"/>
            <a:ea typeface="Trebuchet MS" pitchFamily="-100" charset="0"/>
            <a:cs typeface="Trebuchet MS" pitchFamily="-100" charset="0"/>
            <a:sym typeface="Trebuchet MS" pitchFamily="-10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4943F"/>
        </a:solidFill>
        <a:ln w="127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/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5C6670"/>
            </a:solidFill>
            <a:effectLst/>
            <a:latin typeface="Trebuchet MS" pitchFamily="-100" charset="0"/>
            <a:ea typeface="Trebuchet MS" pitchFamily="-100" charset="0"/>
            <a:cs typeface="Trebuchet MS" pitchFamily="-100" charset="0"/>
            <a:sym typeface="Trebuchet MS" pitchFamily="-100" charset="0"/>
          </a:defRPr>
        </a:defPPr>
      </a:lstStyle>
    </a:lnDef>
  </a:objectDefaults>
  <a:extraClrSchemeLst/>
</a:theme>
</file>

<file path=ppt/theme/theme4.xml><?xml version="1.0" encoding="utf-8"?>
<a:theme xmlns:a="http://schemas.openxmlformats.org/drawingml/2006/main" name="Sonoran Instittue-PPT-Templat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19716</TotalTime>
  <Words>584</Words>
  <Application>Microsoft Office PowerPoint</Application>
  <PresentationFormat>Widescreen</PresentationFormat>
  <Paragraphs>148</Paragraphs>
  <Slides>28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28</vt:i4>
      </vt:variant>
    </vt:vector>
  </HeadingPairs>
  <TitlesOfParts>
    <vt:vector size="49" baseType="lpstr">
      <vt:lpstr>Adobe Garamond Pro</vt:lpstr>
      <vt:lpstr>Amasis MT Pro Black</vt:lpstr>
      <vt:lpstr>Arial</vt:lpstr>
      <vt:lpstr>Calibri</vt:lpstr>
      <vt:lpstr>Calibri Light</vt:lpstr>
      <vt:lpstr>Century Gothic</vt:lpstr>
      <vt:lpstr>Courier New</vt:lpstr>
      <vt:lpstr>Garamond</vt:lpstr>
      <vt:lpstr>Rockwell</vt:lpstr>
      <vt:lpstr>Source Sans Pro</vt:lpstr>
      <vt:lpstr>Trebuchet MS</vt:lpstr>
      <vt:lpstr>2_Office Theme</vt:lpstr>
      <vt:lpstr>9_Office Theme</vt:lpstr>
      <vt:lpstr>11_Office Theme</vt:lpstr>
      <vt:lpstr>Sonoran Instittue-PPT-Template</vt:lpstr>
      <vt:lpstr>6_Office Theme</vt:lpstr>
      <vt:lpstr>Simple Light</vt:lpstr>
      <vt:lpstr>Office Theme</vt:lpstr>
      <vt:lpstr>1_Office Theme</vt:lpstr>
      <vt:lpstr>Savon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Rio Grande Compact</vt:lpstr>
      <vt:lpstr>PowerPoint Presentation</vt:lpstr>
      <vt:lpstr>PowerPoint Presentation</vt:lpstr>
      <vt:lpstr>Questions?</vt:lpstr>
      <vt:lpstr>South Platte Compact</vt:lpstr>
      <vt:lpstr>Return Flows   Cause Water Rights Development Downstream</vt:lpstr>
      <vt:lpstr>Lawsuit then Compact</vt:lpstr>
      <vt:lpstr>Upper Section  - Morgan County and Upstream - Water District 1  Lower Section - Washington County - Water District 64</vt:lpstr>
      <vt:lpstr>PowerPoint Presentation</vt:lpstr>
      <vt:lpstr>PowerPoint Presentation</vt:lpstr>
      <vt:lpstr>PowerPoint Presentation</vt:lpstr>
      <vt:lpstr>Nebraska’s Reasoning (Nebraska’s Slides)</vt:lpstr>
      <vt:lpstr>Nebraska’s Status</vt:lpstr>
      <vt:lpstr>PowerPoint Presentation</vt:lpstr>
      <vt:lpstr>Questions?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Jayla Poppleton</dc:creator>
  <cp:lastModifiedBy>Jayla Poppleton</cp:lastModifiedBy>
  <cp:revision>341</cp:revision>
  <dcterms:created xsi:type="dcterms:W3CDTF">2019-09-03T17:20:47Z</dcterms:created>
  <dcterms:modified xsi:type="dcterms:W3CDTF">2024-04-03T18:46:41Z</dcterms:modified>
</cp:coreProperties>
</file>